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4" r:id="rId3"/>
    <p:sldId id="274" r:id="rId4"/>
    <p:sldId id="275" r:id="rId5"/>
    <p:sldId id="276" r:id="rId6"/>
    <p:sldId id="258" r:id="rId7"/>
    <p:sldId id="277" r:id="rId8"/>
    <p:sldId id="287" r:id="rId9"/>
    <p:sldId id="288" r:id="rId10"/>
    <p:sldId id="290" r:id="rId11"/>
    <p:sldId id="296" r:id="rId12"/>
    <p:sldId id="295" r:id="rId13"/>
    <p:sldId id="292" r:id="rId14"/>
    <p:sldId id="293" r:id="rId15"/>
    <p:sldId id="294" r:id="rId16"/>
    <p:sldId id="297" r:id="rId17"/>
    <p:sldId id="304" r:id="rId18"/>
    <p:sldId id="309" r:id="rId19"/>
    <p:sldId id="310" r:id="rId20"/>
    <p:sldId id="305" r:id="rId21"/>
    <p:sldId id="306" r:id="rId22"/>
    <p:sldId id="307" r:id="rId23"/>
    <p:sldId id="308" r:id="rId24"/>
    <p:sldId id="272" r:id="rId2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1386" y="-2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06114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62318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534204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994178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461282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2071603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674682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53456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2370592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0753016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882427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17/03/2014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17/03/2014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solidFill>
                  <a:prstClr val="black">
                    <a:tint val="75000"/>
                  </a:prstClr>
                </a:solidFill>
              </a:rPr>
              <a:pPr/>
              <a:t>17/03/2014</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6898482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www.congreso-hidalgo.gob.mx/index.php?biblioteca-legislativa"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905411" y="2564904"/>
            <a:ext cx="7338997" cy="3185487"/>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Derecho</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p>
          <a:p>
            <a:pPr algn="ctr"/>
            <a:r>
              <a:rPr lang="es-ES" sz="2800" b="1" dirty="0" smtClean="0">
                <a:solidFill>
                  <a:prstClr val="black"/>
                </a:solidFill>
                <a:latin typeface="Arial" pitchFamily="34" charset="0"/>
                <a:cs typeface="Arial" pitchFamily="34" charset="0"/>
              </a:rPr>
              <a:t>LA ESCRITURA PÚBLICA</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Beatriz Adriana Victoria Gerardo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extLst>
              <p:ext uri="{D42A27DB-BD31-4B8C-83A1-F6EECF244321}">
                <p14:modId xmlns:p14="http://schemas.microsoft.com/office/powerpoint/2010/main" val="2338116779"/>
              </p:ext>
            </p:extLst>
          </p:nvPr>
        </p:nvGraphicFramePr>
        <p:xfrm>
          <a:off x="360040" y="620688"/>
          <a:ext cx="8388424" cy="5688632"/>
        </p:xfrm>
        <a:graphic>
          <a:graphicData uri="http://schemas.openxmlformats.org/drawingml/2006/table">
            <a:tbl>
              <a:tblPr firstRow="1" bandRow="1"/>
              <a:tblGrid>
                <a:gridCol w="4194212"/>
                <a:gridCol w="4194212"/>
              </a:tblGrid>
              <a:tr h="1736630">
                <a:tc>
                  <a:txBody>
                    <a:bodyPr/>
                    <a:lstStyle>
                      <a:lvl1pPr marL="0" algn="l" defTabSz="914400" rtl="0" eaLnBrk="1" latinLnBrk="0" hangingPunct="1">
                        <a:defRPr sz="1800" b="1" kern="1200">
                          <a:solidFill>
                            <a:schemeClr val="lt1"/>
                          </a:solidFill>
                          <a:latin typeface="Perpetua"/>
                        </a:defRPr>
                      </a:lvl1pPr>
                      <a:lvl2pPr marL="457200" algn="l" defTabSz="914400" rtl="0" eaLnBrk="1" latinLnBrk="0" hangingPunct="1">
                        <a:defRPr sz="1800" b="1" kern="1200">
                          <a:solidFill>
                            <a:schemeClr val="lt1"/>
                          </a:solidFill>
                          <a:latin typeface="Perpetua"/>
                        </a:defRPr>
                      </a:lvl2pPr>
                      <a:lvl3pPr marL="914400" algn="l" defTabSz="914400" rtl="0" eaLnBrk="1" latinLnBrk="0" hangingPunct="1">
                        <a:defRPr sz="1800" b="1" kern="1200">
                          <a:solidFill>
                            <a:schemeClr val="lt1"/>
                          </a:solidFill>
                          <a:latin typeface="Perpetua"/>
                        </a:defRPr>
                      </a:lvl3pPr>
                      <a:lvl4pPr marL="1371600" algn="l" defTabSz="914400" rtl="0" eaLnBrk="1" latinLnBrk="0" hangingPunct="1">
                        <a:defRPr sz="1800" b="1" kern="1200">
                          <a:solidFill>
                            <a:schemeClr val="lt1"/>
                          </a:solidFill>
                          <a:latin typeface="Perpetua"/>
                        </a:defRPr>
                      </a:lvl4pPr>
                      <a:lvl5pPr marL="1828800" algn="l" defTabSz="914400" rtl="0" eaLnBrk="1" latinLnBrk="0" hangingPunct="1">
                        <a:defRPr sz="1800" b="1" kern="1200">
                          <a:solidFill>
                            <a:schemeClr val="lt1"/>
                          </a:solidFill>
                          <a:latin typeface="Perpetua"/>
                        </a:defRPr>
                      </a:lvl5pPr>
                      <a:lvl6pPr marL="2286000" algn="l" defTabSz="914400" rtl="0" eaLnBrk="1" latinLnBrk="0" hangingPunct="1">
                        <a:defRPr sz="1800" b="1" kern="1200">
                          <a:solidFill>
                            <a:schemeClr val="lt1"/>
                          </a:solidFill>
                          <a:latin typeface="Perpetua"/>
                        </a:defRPr>
                      </a:lvl6pPr>
                      <a:lvl7pPr marL="2743200" algn="l" defTabSz="914400" rtl="0" eaLnBrk="1" latinLnBrk="0" hangingPunct="1">
                        <a:defRPr sz="1800" b="1" kern="1200">
                          <a:solidFill>
                            <a:schemeClr val="lt1"/>
                          </a:solidFill>
                          <a:latin typeface="Perpetua"/>
                        </a:defRPr>
                      </a:lvl7pPr>
                      <a:lvl8pPr marL="3200400" algn="l" defTabSz="914400" rtl="0" eaLnBrk="1" latinLnBrk="0" hangingPunct="1">
                        <a:defRPr sz="1800" b="1" kern="1200">
                          <a:solidFill>
                            <a:schemeClr val="lt1"/>
                          </a:solidFill>
                          <a:latin typeface="Perpetua"/>
                        </a:defRPr>
                      </a:lvl8pPr>
                      <a:lvl9pPr marL="3657600" algn="l" defTabSz="914400" rtl="0" eaLnBrk="1" latinLnBrk="0" hangingPunct="1">
                        <a:defRPr sz="1800" b="1" kern="1200">
                          <a:solidFill>
                            <a:schemeClr val="lt1"/>
                          </a:solidFill>
                          <a:latin typeface="Perpetua"/>
                        </a:defRPr>
                      </a:lvl9pPr>
                    </a:lstStyle>
                    <a:p>
                      <a:pPr algn="ctr"/>
                      <a:endParaRPr lang="es-ES" sz="2000" dirty="0" smtClean="0"/>
                    </a:p>
                    <a:p>
                      <a:pPr algn="ctr"/>
                      <a:r>
                        <a:rPr lang="es-ES" sz="2000" dirty="0" smtClean="0"/>
                        <a:t>INSTRUMENTO NOTARIAL</a:t>
                      </a:r>
                      <a:r>
                        <a:rPr lang="es-ES" sz="2000" baseline="0" dirty="0" smtClean="0"/>
                        <a:t> </a:t>
                      </a:r>
                      <a:endParaRPr lang="es-ES" sz="20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34817"/>
                    </a:solidFill>
                  </a:tcPr>
                </a:tc>
                <a:tc>
                  <a:txBody>
                    <a:bodyPr/>
                    <a:lstStyle>
                      <a:lvl1pPr marL="0" algn="l" defTabSz="914400" rtl="0" eaLnBrk="1" latinLnBrk="0" hangingPunct="1">
                        <a:defRPr sz="1800" b="1" kern="1200">
                          <a:solidFill>
                            <a:schemeClr val="lt1"/>
                          </a:solidFill>
                          <a:latin typeface="Perpetua"/>
                        </a:defRPr>
                      </a:lvl1pPr>
                      <a:lvl2pPr marL="457200" algn="l" defTabSz="914400" rtl="0" eaLnBrk="1" latinLnBrk="0" hangingPunct="1">
                        <a:defRPr sz="1800" b="1" kern="1200">
                          <a:solidFill>
                            <a:schemeClr val="lt1"/>
                          </a:solidFill>
                          <a:latin typeface="Perpetua"/>
                        </a:defRPr>
                      </a:lvl2pPr>
                      <a:lvl3pPr marL="914400" algn="l" defTabSz="914400" rtl="0" eaLnBrk="1" latinLnBrk="0" hangingPunct="1">
                        <a:defRPr sz="1800" b="1" kern="1200">
                          <a:solidFill>
                            <a:schemeClr val="lt1"/>
                          </a:solidFill>
                          <a:latin typeface="Perpetua"/>
                        </a:defRPr>
                      </a:lvl3pPr>
                      <a:lvl4pPr marL="1371600" algn="l" defTabSz="914400" rtl="0" eaLnBrk="1" latinLnBrk="0" hangingPunct="1">
                        <a:defRPr sz="1800" b="1" kern="1200">
                          <a:solidFill>
                            <a:schemeClr val="lt1"/>
                          </a:solidFill>
                          <a:latin typeface="Perpetua"/>
                        </a:defRPr>
                      </a:lvl4pPr>
                      <a:lvl5pPr marL="1828800" algn="l" defTabSz="914400" rtl="0" eaLnBrk="1" latinLnBrk="0" hangingPunct="1">
                        <a:defRPr sz="1800" b="1" kern="1200">
                          <a:solidFill>
                            <a:schemeClr val="lt1"/>
                          </a:solidFill>
                          <a:latin typeface="Perpetua"/>
                        </a:defRPr>
                      </a:lvl5pPr>
                      <a:lvl6pPr marL="2286000" algn="l" defTabSz="914400" rtl="0" eaLnBrk="1" latinLnBrk="0" hangingPunct="1">
                        <a:defRPr sz="1800" b="1" kern="1200">
                          <a:solidFill>
                            <a:schemeClr val="lt1"/>
                          </a:solidFill>
                          <a:latin typeface="Perpetua"/>
                        </a:defRPr>
                      </a:lvl6pPr>
                      <a:lvl7pPr marL="2743200" algn="l" defTabSz="914400" rtl="0" eaLnBrk="1" latinLnBrk="0" hangingPunct="1">
                        <a:defRPr sz="1800" b="1" kern="1200">
                          <a:solidFill>
                            <a:schemeClr val="lt1"/>
                          </a:solidFill>
                          <a:latin typeface="Perpetua"/>
                        </a:defRPr>
                      </a:lvl7pPr>
                      <a:lvl8pPr marL="3200400" algn="l" defTabSz="914400" rtl="0" eaLnBrk="1" latinLnBrk="0" hangingPunct="1">
                        <a:defRPr sz="1800" b="1" kern="1200">
                          <a:solidFill>
                            <a:schemeClr val="lt1"/>
                          </a:solidFill>
                          <a:latin typeface="Perpetua"/>
                        </a:defRPr>
                      </a:lvl8pPr>
                      <a:lvl9pPr marL="3657600" algn="l" defTabSz="914400" rtl="0" eaLnBrk="1" latinLnBrk="0" hangingPunct="1">
                        <a:defRPr sz="1800" b="1" kern="1200">
                          <a:solidFill>
                            <a:schemeClr val="lt1"/>
                          </a:solidFill>
                          <a:latin typeface="Perpetua"/>
                        </a:defRPr>
                      </a:lvl9pPr>
                    </a:lstStyle>
                    <a:p>
                      <a:pPr algn="ctr"/>
                      <a:endParaRPr lang="es-ES" sz="2000" dirty="0" smtClean="0"/>
                    </a:p>
                    <a:p>
                      <a:pPr algn="ctr"/>
                      <a:r>
                        <a:rPr lang="es-ES" sz="2000" dirty="0" smtClean="0"/>
                        <a:t>ARTÍCULOS DE LA LEY DEL NOTARIADO  PARA EL ESTADO DE HIDALGO</a:t>
                      </a:r>
                    </a:p>
                    <a:p>
                      <a:pPr algn="ctr"/>
                      <a:endParaRPr lang="es-ES" sz="20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34817"/>
                    </a:solidFill>
                  </a:tcPr>
                </a:tc>
              </a:tr>
              <a:tr h="1311879">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lang="es-ES" sz="3600" dirty="0" smtClean="0"/>
                        <a:t>1. De las Escrituras</a:t>
                      </a:r>
                      <a:endParaRPr lang="es-ES" sz="36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40000"/>
                      </a:srgbClr>
                    </a:solid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lang="es-ES" sz="3600" dirty="0" smtClean="0"/>
                        <a:t>87-108</a:t>
                      </a:r>
                      <a:endParaRPr lang="es-ES" sz="36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40000"/>
                      </a:srgbClr>
                    </a:solidFill>
                  </a:tcPr>
                </a:tc>
              </a:tr>
              <a:tr h="1311879">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lang="es-ES" sz="3600" dirty="0" smtClean="0"/>
                        <a:t>2.</a:t>
                      </a:r>
                      <a:r>
                        <a:rPr lang="es-ES" sz="3600" baseline="0" dirty="0" smtClean="0"/>
                        <a:t> De las Actas</a:t>
                      </a:r>
                      <a:endParaRPr lang="es-ES" sz="3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20000"/>
                      </a:srgbClr>
                    </a:solid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lang="es-ES" sz="3600" dirty="0" smtClean="0"/>
                        <a:t>109-120</a:t>
                      </a:r>
                      <a:endParaRPr lang="es-ES" sz="3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20000"/>
                      </a:srgbClr>
                    </a:solidFill>
                  </a:tcPr>
                </a:tc>
              </a:tr>
              <a:tr h="1328244">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lang="es-ES" sz="3600" dirty="0" smtClean="0"/>
                        <a:t>3. De los Testimonios </a:t>
                      </a:r>
                      <a:endParaRPr lang="es-ES" sz="3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40000"/>
                      </a:srgbClr>
                    </a:solid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lang="es-ES" sz="3600" dirty="0" smtClean="0"/>
                        <a:t>121-132</a:t>
                      </a:r>
                      <a:endParaRPr lang="es-ES" sz="36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40000"/>
                      </a:srgbClr>
                    </a:solidFill>
                  </a:tcPr>
                </a:tc>
              </a:tr>
            </a:tbl>
          </a:graphicData>
        </a:graphic>
      </p:graphicFrame>
    </p:spTree>
    <p:extLst>
      <p:ext uri="{BB962C8B-B14F-4D97-AF65-F5344CB8AC3E}">
        <p14:creationId xmlns:p14="http://schemas.microsoft.com/office/powerpoint/2010/main" val="27966058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BEBA8EAE-BF5A-486C-A8C5-ECC9F3942E4B}">
                <a14:imgProps xmlns:a14="http://schemas.microsoft.com/office/drawing/2010/main">
                  <a14:imgLayer r:embed="rId3">
                    <a14:imgEffect>
                      <a14:artisticCrisscrossEtching/>
                    </a14:imgEffect>
                    <a14:imgEffect>
                      <a14:sharpenSoften amount="-50000"/>
                    </a14:imgEffect>
                    <a14:imgEffect>
                      <a14:colorTemperature colorTemp="7200"/>
                    </a14:imgEffect>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252961" y="1340768"/>
            <a:ext cx="8640960" cy="5106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2309907" y="221739"/>
            <a:ext cx="4522713" cy="646331"/>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3600" b="1" spc="150" dirty="0" smtClean="0">
                <a:ln w="11430"/>
                <a:solidFill>
                  <a:srgbClr val="FF0000"/>
                </a:solidFill>
                <a:effectLst>
                  <a:outerShdw blurRad="25400" algn="tl" rotWithShape="0">
                    <a:srgbClr val="000000">
                      <a:alpha val="43000"/>
                    </a:srgbClr>
                  </a:outerShdw>
                </a:effectLst>
              </a:rPr>
              <a:t>ESCRITURA  PÚBLICA</a:t>
            </a:r>
            <a:endParaRPr lang="es-ES" sz="3600" b="1" spc="150" dirty="0">
              <a:ln w="11430"/>
              <a:solidFill>
                <a:srgbClr val="FF0000"/>
              </a:solidFill>
              <a:effectLst>
                <a:outerShdw blurRad="25400" algn="tl" rotWithShape="0">
                  <a:srgbClr val="000000">
                    <a:alpha val="43000"/>
                  </a:srgbClr>
                </a:outerShdw>
              </a:effectLst>
            </a:endParaRPr>
          </a:p>
        </p:txBody>
      </p:sp>
      <p:sp>
        <p:nvSpPr>
          <p:cNvPr id="8" name="7 CuadroTexto"/>
          <p:cNvSpPr txBox="1"/>
          <p:nvPr/>
        </p:nvSpPr>
        <p:spPr>
          <a:xfrm>
            <a:off x="252961" y="1556792"/>
            <a:ext cx="8640960" cy="4616648"/>
          </a:xfrm>
          <a:prstGeom prst="rect">
            <a:avLst/>
          </a:prstGeom>
          <a:noFill/>
        </p:spPr>
        <p:txBody>
          <a:bodyPr wrap="square" rtlCol="0">
            <a:spAutoFit/>
          </a:bodyPr>
          <a:lstStyle/>
          <a:p>
            <a:pPr algn="just">
              <a:lnSpc>
                <a:spcPct val="150000"/>
              </a:lnSpc>
            </a:pPr>
            <a:r>
              <a:rPr lang="es-ES" sz="2800" b="1" i="1" dirty="0" smtClean="0">
                <a:solidFill>
                  <a:prstClr val="black"/>
                </a:solidFill>
              </a:rPr>
              <a:t>Es el </a:t>
            </a:r>
            <a:r>
              <a:rPr lang="es-ES" sz="2800" b="1" i="1" dirty="0">
                <a:solidFill>
                  <a:prstClr val="black"/>
                </a:solidFill>
              </a:rPr>
              <a:t>original que el Notario Público asiente en los folios autorizados conforme a esta Ley para hacer constar uno o más actos jurídicos, siempre que esté firmada por quienes en él intervengan y por el Notario Público quien además pondrá el sello de autorizar, así como la relación completa de sus anexos que se agregarán al apéndice reuniendo los demás requisitos que señala este capítulo.</a:t>
            </a:r>
          </a:p>
        </p:txBody>
      </p:sp>
    </p:spTree>
    <p:extLst>
      <p:ext uri="{BB962C8B-B14F-4D97-AF65-F5344CB8AC3E}">
        <p14:creationId xmlns:p14="http://schemas.microsoft.com/office/powerpoint/2010/main" val="4235810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83568" y="1208941"/>
            <a:ext cx="7920880" cy="4524315"/>
          </a:xfrm>
          <a:prstGeom prst="rect">
            <a:avLst/>
          </a:prstGeom>
        </p:spPr>
        <p:txBody>
          <a:bodyPr wrap="square">
            <a:spAutoFit/>
          </a:bodyPr>
          <a:lstStyle/>
          <a:p>
            <a:pPr algn="ctr"/>
            <a:r>
              <a:rPr lang="es-ES" sz="4800" b="1" spc="150" dirty="0">
                <a:ln w="11430"/>
                <a:solidFill>
                  <a:srgbClr val="FF0000"/>
                </a:solidFill>
              </a:rPr>
              <a:t>DEL INSTRUMENTO PÚBLICO NOTARIAL</a:t>
            </a:r>
            <a:r>
              <a:rPr lang="es-ES" sz="4800" b="1" spc="150" dirty="0" smtClean="0">
                <a:ln w="11430"/>
                <a:solidFill>
                  <a:srgbClr val="FF0000"/>
                </a:solidFill>
              </a:rPr>
              <a:t>.</a:t>
            </a:r>
          </a:p>
          <a:p>
            <a:pPr algn="ctr"/>
            <a:endParaRPr lang="es-ES" sz="4800" b="1" spc="150" dirty="0">
              <a:ln w="11430"/>
              <a:solidFill>
                <a:prstClr val="black"/>
              </a:solidFill>
            </a:endParaRPr>
          </a:p>
          <a:p>
            <a:pPr algn="ctr"/>
            <a:r>
              <a:rPr lang="es-ES" sz="3600" b="1" spc="150" dirty="0">
                <a:ln w="11430"/>
                <a:solidFill>
                  <a:prstClr val="black"/>
                </a:solidFill>
              </a:rPr>
              <a:t>SUS EFECTOS PROTECCIÓN Y VALOR </a:t>
            </a:r>
            <a:r>
              <a:rPr lang="es-ES" sz="3600" b="1" spc="150" dirty="0" smtClean="0">
                <a:ln w="11430"/>
                <a:solidFill>
                  <a:prstClr val="black"/>
                </a:solidFill>
              </a:rPr>
              <a:t>LEGAL</a:t>
            </a:r>
          </a:p>
          <a:p>
            <a:pPr algn="ctr"/>
            <a:endParaRPr lang="es-ES" sz="3600" b="1" spc="150" dirty="0">
              <a:ln w="11430"/>
              <a:solidFill>
                <a:prstClr val="black"/>
              </a:solidFill>
            </a:endParaRPr>
          </a:p>
          <a:p>
            <a:pPr algn="ctr"/>
            <a:r>
              <a:rPr lang="es-ES" sz="3600" b="1" i="1" spc="150" dirty="0" smtClean="0">
                <a:ln w="11430"/>
                <a:solidFill>
                  <a:prstClr val="black"/>
                </a:solidFill>
              </a:rPr>
              <a:t>Art. 133-142 de la Ley del Notariado</a:t>
            </a:r>
            <a:endParaRPr lang="es-ES" sz="3600" b="1" i="1" spc="150" dirty="0">
              <a:ln w="11430"/>
              <a:solidFill>
                <a:prstClr val="black"/>
              </a:solidFill>
            </a:endParaRPr>
          </a:p>
        </p:txBody>
      </p:sp>
    </p:spTree>
    <p:extLst>
      <p:ext uri="{BB962C8B-B14F-4D97-AF65-F5344CB8AC3E}">
        <p14:creationId xmlns:p14="http://schemas.microsoft.com/office/powerpoint/2010/main" val="1909211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536408" y="116632"/>
            <a:ext cx="8212056" cy="830997"/>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150" normalizeH="0" baseline="0" noProof="0" dirty="0" smtClean="0">
                <a:ln w="11430"/>
                <a:solidFill>
                  <a:srgbClr val="FF0000"/>
                </a:solidFill>
                <a:effectLst>
                  <a:outerShdw blurRad="25400" algn="tl" rotWithShape="0">
                    <a:srgbClr val="000000">
                      <a:alpha val="43000"/>
                    </a:srgbClr>
                  </a:outerShdw>
                </a:effectLst>
                <a:uLnTx/>
                <a:uFillTx/>
              </a:rPr>
              <a:t>Los elementos o herramientas que la ley ofrece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150" normalizeH="0" baseline="0" noProof="0" dirty="0" smtClean="0">
                <a:ln w="11430"/>
                <a:solidFill>
                  <a:srgbClr val="FF0000"/>
                </a:solidFill>
                <a:effectLst>
                  <a:outerShdw blurRad="25400" algn="tl" rotWithShape="0">
                    <a:srgbClr val="000000">
                      <a:alpha val="43000"/>
                    </a:srgbClr>
                  </a:outerShdw>
                </a:effectLst>
                <a:uLnTx/>
                <a:uFillTx/>
              </a:rPr>
              <a:t>para asentar los instrumentos públicos notariales son:</a:t>
            </a:r>
          </a:p>
        </p:txBody>
      </p:sp>
      <p:graphicFrame>
        <p:nvGraphicFramePr>
          <p:cNvPr id="7" name="6 Tabla"/>
          <p:cNvGraphicFramePr>
            <a:graphicFrameLocks noGrp="1"/>
          </p:cNvGraphicFramePr>
          <p:nvPr>
            <p:extLst>
              <p:ext uri="{D42A27DB-BD31-4B8C-83A1-F6EECF244321}">
                <p14:modId xmlns:p14="http://schemas.microsoft.com/office/powerpoint/2010/main" val="2747248333"/>
              </p:ext>
            </p:extLst>
          </p:nvPr>
        </p:nvGraphicFramePr>
        <p:xfrm>
          <a:off x="467544" y="1196752"/>
          <a:ext cx="8212056" cy="5267320"/>
        </p:xfrm>
        <a:graphic>
          <a:graphicData uri="http://schemas.openxmlformats.org/drawingml/2006/table">
            <a:tbl>
              <a:tblPr firstRow="1" bandRow="1"/>
              <a:tblGrid>
                <a:gridCol w="4106028"/>
                <a:gridCol w="4106028"/>
              </a:tblGrid>
              <a:tr h="792090">
                <a:tc>
                  <a:txBody>
                    <a:bodyPr/>
                    <a:lstStyle>
                      <a:lvl1pPr marL="0" algn="l" defTabSz="914400" rtl="0" eaLnBrk="1" latinLnBrk="0" hangingPunct="1">
                        <a:defRPr sz="1800" b="1" kern="1200">
                          <a:solidFill>
                            <a:schemeClr val="lt1"/>
                          </a:solidFill>
                          <a:latin typeface="Perpetua"/>
                        </a:defRPr>
                      </a:lvl1pPr>
                      <a:lvl2pPr marL="457200" algn="l" defTabSz="914400" rtl="0" eaLnBrk="1" latinLnBrk="0" hangingPunct="1">
                        <a:defRPr sz="1800" b="1" kern="1200">
                          <a:solidFill>
                            <a:schemeClr val="lt1"/>
                          </a:solidFill>
                          <a:latin typeface="Perpetua"/>
                        </a:defRPr>
                      </a:lvl2pPr>
                      <a:lvl3pPr marL="914400" algn="l" defTabSz="914400" rtl="0" eaLnBrk="1" latinLnBrk="0" hangingPunct="1">
                        <a:defRPr sz="1800" b="1" kern="1200">
                          <a:solidFill>
                            <a:schemeClr val="lt1"/>
                          </a:solidFill>
                          <a:latin typeface="Perpetua"/>
                        </a:defRPr>
                      </a:lvl3pPr>
                      <a:lvl4pPr marL="1371600" algn="l" defTabSz="914400" rtl="0" eaLnBrk="1" latinLnBrk="0" hangingPunct="1">
                        <a:defRPr sz="1800" b="1" kern="1200">
                          <a:solidFill>
                            <a:schemeClr val="lt1"/>
                          </a:solidFill>
                          <a:latin typeface="Perpetua"/>
                        </a:defRPr>
                      </a:lvl4pPr>
                      <a:lvl5pPr marL="1828800" algn="l" defTabSz="914400" rtl="0" eaLnBrk="1" latinLnBrk="0" hangingPunct="1">
                        <a:defRPr sz="1800" b="1" kern="1200">
                          <a:solidFill>
                            <a:schemeClr val="lt1"/>
                          </a:solidFill>
                          <a:latin typeface="Perpetua"/>
                        </a:defRPr>
                      </a:lvl5pPr>
                      <a:lvl6pPr marL="2286000" algn="l" defTabSz="914400" rtl="0" eaLnBrk="1" latinLnBrk="0" hangingPunct="1">
                        <a:defRPr sz="1800" b="1" kern="1200">
                          <a:solidFill>
                            <a:schemeClr val="lt1"/>
                          </a:solidFill>
                          <a:latin typeface="Perpetua"/>
                        </a:defRPr>
                      </a:lvl6pPr>
                      <a:lvl7pPr marL="2743200" algn="l" defTabSz="914400" rtl="0" eaLnBrk="1" latinLnBrk="0" hangingPunct="1">
                        <a:defRPr sz="1800" b="1" kern="1200">
                          <a:solidFill>
                            <a:schemeClr val="lt1"/>
                          </a:solidFill>
                          <a:latin typeface="Perpetua"/>
                        </a:defRPr>
                      </a:lvl7pPr>
                      <a:lvl8pPr marL="3200400" algn="l" defTabSz="914400" rtl="0" eaLnBrk="1" latinLnBrk="0" hangingPunct="1">
                        <a:defRPr sz="1800" b="1" kern="1200">
                          <a:solidFill>
                            <a:schemeClr val="lt1"/>
                          </a:solidFill>
                          <a:latin typeface="Perpetua"/>
                        </a:defRPr>
                      </a:lvl8pPr>
                      <a:lvl9pPr marL="3657600" algn="l" defTabSz="914400" rtl="0" eaLnBrk="1" latinLnBrk="0" hangingPunct="1">
                        <a:defRPr sz="1800" b="1" kern="1200">
                          <a:solidFill>
                            <a:schemeClr val="lt1"/>
                          </a:solidFill>
                          <a:latin typeface="Perpetua"/>
                        </a:defRPr>
                      </a:lvl9pPr>
                    </a:lstStyle>
                    <a:p>
                      <a:pPr algn="ctr"/>
                      <a:endParaRPr kumimoji="0" lang="es-ES" sz="1400" b="1" i="0" u="none" strike="noStrike" kern="1200" cap="none" spc="0" normalizeH="0" baseline="0" dirty="0" smtClean="0">
                        <a:ln>
                          <a:noFill/>
                        </a:ln>
                        <a:solidFill>
                          <a:prstClr val="white"/>
                        </a:solidFill>
                        <a:effectLst/>
                        <a:uLnTx/>
                        <a:uFillTx/>
                        <a:latin typeface="+mn-lt"/>
                        <a:ea typeface="+mn-ea"/>
                        <a:cs typeface="+mn-cs"/>
                      </a:endParaRPr>
                    </a:p>
                    <a:p>
                      <a:pPr algn="ctr"/>
                      <a:r>
                        <a:rPr kumimoji="0" lang="es-ES" sz="1400" b="1" i="0" u="none" strike="noStrike" kern="1200" cap="none" spc="0" normalizeH="0" baseline="0" dirty="0" smtClean="0">
                          <a:ln>
                            <a:noFill/>
                          </a:ln>
                          <a:solidFill>
                            <a:prstClr val="white"/>
                          </a:solidFill>
                          <a:effectLst/>
                          <a:uLnTx/>
                          <a:uFillTx/>
                          <a:latin typeface="+mn-lt"/>
                          <a:ea typeface="+mn-ea"/>
                          <a:cs typeface="+mn-cs"/>
                        </a:rPr>
                        <a:t>ELEMENTO </a:t>
                      </a:r>
                      <a:endParaRPr kumimoji="0" lang="es-ES" sz="1400" b="1" i="0" u="none" strike="noStrike" kern="1200" cap="none" spc="0" normalizeH="0" baseline="0" dirty="0">
                        <a:ln>
                          <a:noFill/>
                        </a:ln>
                        <a:solidFill>
                          <a:prstClr val="white"/>
                        </a:solidFill>
                        <a:effectLst/>
                        <a:uLnTx/>
                        <a:uFillTx/>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34817"/>
                    </a:solidFill>
                  </a:tcPr>
                </a:tc>
                <a:tc>
                  <a:txBody>
                    <a:bodyPr/>
                    <a:lstStyle>
                      <a:lvl1pPr marL="0" algn="l" defTabSz="914400" rtl="0" eaLnBrk="1" latinLnBrk="0" hangingPunct="1">
                        <a:defRPr sz="1800" b="1" kern="1200">
                          <a:solidFill>
                            <a:schemeClr val="lt1"/>
                          </a:solidFill>
                          <a:latin typeface="Perpetua"/>
                        </a:defRPr>
                      </a:lvl1pPr>
                      <a:lvl2pPr marL="457200" algn="l" defTabSz="914400" rtl="0" eaLnBrk="1" latinLnBrk="0" hangingPunct="1">
                        <a:defRPr sz="1800" b="1" kern="1200">
                          <a:solidFill>
                            <a:schemeClr val="lt1"/>
                          </a:solidFill>
                          <a:latin typeface="Perpetua"/>
                        </a:defRPr>
                      </a:lvl2pPr>
                      <a:lvl3pPr marL="914400" algn="l" defTabSz="914400" rtl="0" eaLnBrk="1" latinLnBrk="0" hangingPunct="1">
                        <a:defRPr sz="1800" b="1" kern="1200">
                          <a:solidFill>
                            <a:schemeClr val="lt1"/>
                          </a:solidFill>
                          <a:latin typeface="Perpetua"/>
                        </a:defRPr>
                      </a:lvl3pPr>
                      <a:lvl4pPr marL="1371600" algn="l" defTabSz="914400" rtl="0" eaLnBrk="1" latinLnBrk="0" hangingPunct="1">
                        <a:defRPr sz="1800" b="1" kern="1200">
                          <a:solidFill>
                            <a:schemeClr val="lt1"/>
                          </a:solidFill>
                          <a:latin typeface="Perpetua"/>
                        </a:defRPr>
                      </a:lvl4pPr>
                      <a:lvl5pPr marL="1828800" algn="l" defTabSz="914400" rtl="0" eaLnBrk="1" latinLnBrk="0" hangingPunct="1">
                        <a:defRPr sz="1800" b="1" kern="1200">
                          <a:solidFill>
                            <a:schemeClr val="lt1"/>
                          </a:solidFill>
                          <a:latin typeface="Perpetua"/>
                        </a:defRPr>
                      </a:lvl5pPr>
                      <a:lvl6pPr marL="2286000" algn="l" defTabSz="914400" rtl="0" eaLnBrk="1" latinLnBrk="0" hangingPunct="1">
                        <a:defRPr sz="1800" b="1" kern="1200">
                          <a:solidFill>
                            <a:schemeClr val="lt1"/>
                          </a:solidFill>
                          <a:latin typeface="Perpetua"/>
                        </a:defRPr>
                      </a:lvl6pPr>
                      <a:lvl7pPr marL="2743200" algn="l" defTabSz="914400" rtl="0" eaLnBrk="1" latinLnBrk="0" hangingPunct="1">
                        <a:defRPr sz="1800" b="1" kern="1200">
                          <a:solidFill>
                            <a:schemeClr val="lt1"/>
                          </a:solidFill>
                          <a:latin typeface="Perpetua"/>
                        </a:defRPr>
                      </a:lvl7pPr>
                      <a:lvl8pPr marL="3200400" algn="l" defTabSz="914400" rtl="0" eaLnBrk="1" latinLnBrk="0" hangingPunct="1">
                        <a:defRPr sz="1800" b="1" kern="1200">
                          <a:solidFill>
                            <a:schemeClr val="lt1"/>
                          </a:solidFill>
                          <a:latin typeface="Perpetua"/>
                        </a:defRPr>
                      </a:lvl8pPr>
                      <a:lvl9pPr marL="3657600" algn="l" defTabSz="914400" rtl="0" eaLnBrk="1" latinLnBrk="0" hangingPunct="1">
                        <a:defRPr sz="1800" b="1" kern="1200">
                          <a:solidFill>
                            <a:schemeClr val="lt1"/>
                          </a:solidFill>
                          <a:latin typeface="Perpetua"/>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400" b="1" i="0" u="none" strike="noStrike" kern="1200" cap="none" spc="0" normalizeH="0" baseline="0" noProof="0" dirty="0" smtClean="0">
                        <a:ln>
                          <a:noFill/>
                        </a:ln>
                        <a:solidFill>
                          <a:prstClr val="white"/>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400" b="1" i="0" u="none" strike="noStrike" kern="1200" cap="none" spc="0" normalizeH="0" baseline="0" noProof="0" dirty="0" smtClean="0">
                          <a:ln>
                            <a:noFill/>
                          </a:ln>
                          <a:solidFill>
                            <a:prstClr val="white"/>
                          </a:solidFill>
                          <a:effectLst/>
                          <a:uLnTx/>
                          <a:uFillTx/>
                          <a:latin typeface="+mn-lt"/>
                          <a:ea typeface="+mn-ea"/>
                          <a:cs typeface="+mn-cs"/>
                        </a:rPr>
                        <a:t>ARTÍCULOS DE LA LEY DEL NOTARIADO  PARA EL ESTADO DE HIDALGO</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400" b="1" i="0" u="none" strike="noStrike" kern="1200" cap="none" spc="0" normalizeH="0" baseline="0" noProof="0" dirty="0" smtClean="0">
                        <a:ln>
                          <a:noFill/>
                        </a:ln>
                        <a:solidFill>
                          <a:prstClr val="white"/>
                        </a:solidFill>
                        <a:effectLst/>
                        <a:uLnTx/>
                        <a:uFillTx/>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34817"/>
                    </a:solidFill>
                  </a:tcPr>
                </a:tc>
              </a:tr>
              <a:tr h="566513">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kumimoji="0" lang="es-ES" sz="1600" b="1" i="1" kern="1200" baseline="0" dirty="0" smtClean="0">
                          <a:solidFill>
                            <a:schemeClr val="dk1"/>
                          </a:solidFill>
                          <a:latin typeface="+mn-lt"/>
                          <a:ea typeface="+mn-ea"/>
                          <a:cs typeface="+mn-cs"/>
                        </a:rPr>
                        <a:t>Del sello de autorizar </a:t>
                      </a:r>
                    </a:p>
                    <a:p>
                      <a:r>
                        <a:rPr kumimoji="0" lang="es-ES" sz="1600" kern="1200" baseline="0" dirty="0" smtClean="0">
                          <a:solidFill>
                            <a:schemeClr val="dk1"/>
                          </a:solidFill>
                          <a:latin typeface="+mn-lt"/>
                          <a:ea typeface="+mn-ea"/>
                          <a:cs typeface="+mn-cs"/>
                        </a:rPr>
                        <a:t>Características </a:t>
                      </a:r>
                      <a:endParaRPr kumimoji="0" lang="es-ES" sz="1600" kern="1200" baseline="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40000"/>
                      </a:srgbClr>
                    </a:solid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kumimoji="0" lang="es-ES" sz="1600" kern="1200" baseline="0" dirty="0" smtClean="0">
                          <a:solidFill>
                            <a:schemeClr val="dk1"/>
                          </a:solidFill>
                          <a:latin typeface="+mn-lt"/>
                          <a:ea typeface="+mn-ea"/>
                          <a:cs typeface="+mn-cs"/>
                        </a:rPr>
                        <a:t> 64-67</a:t>
                      </a:r>
                      <a:endParaRPr kumimoji="0" lang="es-ES" sz="1600" kern="1200" baseline="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40000"/>
                      </a:srgbClr>
                    </a:solidFill>
                  </a:tcPr>
                </a:tc>
              </a:tr>
              <a:tr h="575203">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kumimoji="0" lang="es-ES" sz="1600" b="1" i="1" kern="1200" baseline="0" dirty="0" smtClean="0">
                          <a:solidFill>
                            <a:schemeClr val="dk1"/>
                          </a:solidFill>
                          <a:latin typeface="+mn-lt"/>
                          <a:ea typeface="+mn-ea"/>
                          <a:cs typeface="+mn-cs"/>
                        </a:rPr>
                        <a:t>Del protocolo </a:t>
                      </a:r>
                    </a:p>
                    <a:p>
                      <a:r>
                        <a:rPr kumimoji="0" lang="es-ES" sz="1600" kern="1200" baseline="0" dirty="0" smtClean="0">
                          <a:solidFill>
                            <a:schemeClr val="dk1"/>
                          </a:solidFill>
                          <a:latin typeface="+mn-lt"/>
                          <a:ea typeface="+mn-ea"/>
                          <a:cs typeface="+mn-cs"/>
                        </a:rPr>
                        <a:t>Abierto </a:t>
                      </a:r>
                    </a:p>
                    <a:p>
                      <a:r>
                        <a:rPr kumimoji="0" lang="es-ES" sz="1600" kern="1200" baseline="0" dirty="0" smtClean="0">
                          <a:solidFill>
                            <a:schemeClr val="dk1"/>
                          </a:solidFill>
                          <a:latin typeface="+mn-lt"/>
                          <a:ea typeface="+mn-ea"/>
                          <a:cs typeface="+mn-cs"/>
                        </a:rPr>
                        <a:t>Folios – características </a:t>
                      </a:r>
                    </a:p>
                    <a:p>
                      <a:r>
                        <a:rPr kumimoji="0" lang="es-ES" sz="1600" kern="1200" baseline="0" dirty="0" smtClean="0">
                          <a:solidFill>
                            <a:schemeClr val="dk1"/>
                          </a:solidFill>
                          <a:latin typeface="+mn-lt"/>
                          <a:ea typeface="+mn-ea"/>
                          <a:cs typeface="+mn-cs"/>
                        </a:rPr>
                        <a:t>Protocolo – características </a:t>
                      </a:r>
                      <a:endParaRPr kumimoji="0" lang="es-ES" sz="1600" kern="1200" baseline="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20000"/>
                      </a:srgbClr>
                    </a:solid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kumimoji="0" lang="es-ES" sz="1600" kern="1200" baseline="0" dirty="0" smtClean="0">
                          <a:solidFill>
                            <a:schemeClr val="dk1"/>
                          </a:solidFill>
                          <a:latin typeface="+mn-lt"/>
                          <a:ea typeface="+mn-ea"/>
                          <a:cs typeface="+mn-cs"/>
                        </a:rPr>
                        <a:t>68-81</a:t>
                      </a:r>
                      <a:endParaRPr kumimoji="0" lang="es-ES" sz="1600" kern="1200" baseline="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20000"/>
                      </a:srgbClr>
                    </a:solidFill>
                  </a:tcPr>
                </a:tc>
              </a:tr>
              <a:tr h="575203">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kumimoji="0" lang="es-ES" sz="1600" b="1" i="1" kern="1200" baseline="0" dirty="0" smtClean="0">
                          <a:solidFill>
                            <a:schemeClr val="dk1"/>
                          </a:solidFill>
                          <a:latin typeface="+mn-lt"/>
                          <a:ea typeface="+mn-ea"/>
                          <a:cs typeface="+mn-cs"/>
                        </a:rPr>
                        <a:t>Del apéndice  </a:t>
                      </a:r>
                    </a:p>
                    <a:p>
                      <a:r>
                        <a:rPr kumimoji="0" lang="es-ES" sz="1600" kern="1200" baseline="0" dirty="0" smtClean="0">
                          <a:solidFill>
                            <a:schemeClr val="dk1"/>
                          </a:solidFill>
                          <a:latin typeface="+mn-lt"/>
                          <a:ea typeface="+mn-ea"/>
                          <a:cs typeface="+mn-cs"/>
                        </a:rPr>
                        <a:t>Características </a:t>
                      </a:r>
                      <a:endParaRPr kumimoji="0" lang="es-ES" sz="1600" kern="1200" baseline="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40000"/>
                      </a:srgbClr>
                    </a:solid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kumimoji="0" lang="es-ES" sz="1600" kern="1200" baseline="0" dirty="0" smtClean="0">
                          <a:solidFill>
                            <a:schemeClr val="dk1"/>
                          </a:solidFill>
                          <a:latin typeface="+mn-lt"/>
                          <a:ea typeface="+mn-ea"/>
                          <a:cs typeface="+mn-cs"/>
                        </a:rPr>
                        <a:t>82-85</a:t>
                      </a:r>
                      <a:endParaRPr kumimoji="0" lang="es-ES" sz="1600" kern="1200" baseline="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40000"/>
                      </a:srgbClr>
                    </a:solidFill>
                  </a:tcPr>
                </a:tc>
              </a:tr>
              <a:tr h="575203">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kumimoji="0" lang="es-ES" sz="1600" b="1" i="1" kern="1200" baseline="0" dirty="0" smtClean="0">
                          <a:solidFill>
                            <a:schemeClr val="dk1"/>
                          </a:solidFill>
                          <a:latin typeface="+mn-lt"/>
                          <a:ea typeface="+mn-ea"/>
                          <a:cs typeface="+mn-cs"/>
                        </a:rPr>
                        <a:t>Del índice </a:t>
                      </a:r>
                    </a:p>
                    <a:p>
                      <a:r>
                        <a:rPr kumimoji="0" lang="es-ES" sz="1600" kern="1200" baseline="0" dirty="0" smtClean="0">
                          <a:solidFill>
                            <a:schemeClr val="dk1"/>
                          </a:solidFill>
                          <a:latin typeface="+mn-lt"/>
                          <a:ea typeface="+mn-ea"/>
                          <a:cs typeface="+mn-cs"/>
                        </a:rPr>
                        <a:t>Anual y por duplicado </a:t>
                      </a:r>
                      <a:endParaRPr kumimoji="0" lang="es-ES" sz="1600" kern="1200" baseline="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20000"/>
                      </a:srgbClr>
                    </a:solid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kumimoji="0" lang="es-ES" sz="1600" kern="1200" baseline="0" dirty="0" smtClean="0">
                          <a:solidFill>
                            <a:schemeClr val="dk1"/>
                          </a:solidFill>
                          <a:latin typeface="+mn-lt"/>
                          <a:ea typeface="+mn-ea"/>
                          <a:cs typeface="+mn-cs"/>
                        </a:rPr>
                        <a:t>86</a:t>
                      </a:r>
                      <a:endParaRPr kumimoji="0" lang="es-ES" sz="1600" kern="1200" baseline="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20000"/>
                      </a:srgbClr>
                    </a:solidFill>
                  </a:tcPr>
                </a:tc>
              </a:tr>
              <a:tr h="426649">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kumimoji="0" lang="es-ES" sz="1600" kern="1200" baseline="0" dirty="0" smtClean="0">
                          <a:solidFill>
                            <a:schemeClr val="dk1"/>
                          </a:solidFill>
                          <a:latin typeface="+mn-lt"/>
                          <a:ea typeface="+mn-ea"/>
                          <a:cs typeface="+mn-cs"/>
                        </a:rPr>
                        <a:t>La guía de control </a:t>
                      </a:r>
                      <a:endParaRPr kumimoji="0" lang="es-ES" sz="1600" kern="1200" baseline="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40000"/>
                      </a:srgbClr>
                    </a:solid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just"/>
                      <a:r>
                        <a:rPr kumimoji="0" lang="es-ES" sz="1600" kern="1200" baseline="0" dirty="0" smtClean="0">
                          <a:solidFill>
                            <a:schemeClr val="dk1"/>
                          </a:solidFill>
                          <a:latin typeface="+mn-lt"/>
                          <a:ea typeface="+mn-ea"/>
                          <a:cs typeface="+mn-cs"/>
                        </a:rPr>
                        <a:t>En forma cibernética o manuscrita  (determinar la situación de cada escritura)*</a:t>
                      </a:r>
                      <a:endParaRPr kumimoji="0" lang="es-ES" sz="1600" kern="1200" baseline="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40000"/>
                      </a:srgbClr>
                    </a:solidFill>
                  </a:tcPr>
                </a:tc>
              </a:tr>
              <a:tr h="360040">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kumimoji="0" lang="es-ES" sz="1600" kern="1200" baseline="0" dirty="0" smtClean="0">
                          <a:solidFill>
                            <a:schemeClr val="dk1"/>
                          </a:solidFill>
                          <a:latin typeface="+mn-lt"/>
                          <a:ea typeface="+mn-ea"/>
                          <a:cs typeface="+mn-cs"/>
                        </a:rPr>
                        <a:t>Los expedientes </a:t>
                      </a:r>
                      <a:endParaRPr kumimoji="0" lang="es-ES" sz="1600" kern="1200" baseline="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20000"/>
                      </a:srgbClr>
                    </a:solid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just"/>
                      <a:r>
                        <a:rPr kumimoji="0" lang="es-ES" sz="1600" kern="1200" baseline="0" dirty="0" smtClean="0">
                          <a:solidFill>
                            <a:schemeClr val="dk1"/>
                          </a:solidFill>
                          <a:latin typeface="+mn-lt"/>
                          <a:ea typeface="+mn-ea"/>
                          <a:cs typeface="+mn-cs"/>
                        </a:rPr>
                        <a:t>Constituyen  parte de la universalidad  que compone a una notaría .</a:t>
                      </a:r>
                      <a:endParaRPr kumimoji="0" lang="es-ES" sz="1600" kern="1200" baseline="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20000"/>
                      </a:srgbClr>
                    </a:solidFill>
                  </a:tcPr>
                </a:tc>
              </a:tr>
              <a:tr h="360040">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r>
                        <a:rPr kumimoji="0" lang="es-ES" sz="1600" kern="1200" baseline="0" dirty="0" smtClean="0">
                          <a:solidFill>
                            <a:schemeClr val="dk1"/>
                          </a:solidFill>
                          <a:latin typeface="+mn-lt"/>
                          <a:ea typeface="+mn-ea"/>
                          <a:cs typeface="+mn-cs"/>
                        </a:rPr>
                        <a:t>Rotulo </a:t>
                      </a:r>
                      <a:endParaRPr kumimoji="0" lang="es-ES" sz="1600" kern="1200" baseline="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40000"/>
                      </a:srgbClr>
                    </a:solidFill>
                  </a:tcPr>
                </a:tc>
                <a:tc>
                  <a:txBody>
                    <a:bodyPr/>
                    <a:lstStyle>
                      <a:lvl1pPr marL="0" algn="l" defTabSz="914400" rtl="0" eaLnBrk="1" latinLnBrk="0" hangingPunct="1">
                        <a:defRPr sz="1800" kern="1200">
                          <a:solidFill>
                            <a:schemeClr val="dk1"/>
                          </a:solidFill>
                          <a:latin typeface="Perpetua"/>
                        </a:defRPr>
                      </a:lvl1pPr>
                      <a:lvl2pPr marL="457200" algn="l" defTabSz="914400" rtl="0" eaLnBrk="1" latinLnBrk="0" hangingPunct="1">
                        <a:defRPr sz="1800" kern="1200">
                          <a:solidFill>
                            <a:schemeClr val="dk1"/>
                          </a:solidFill>
                          <a:latin typeface="Perpetua"/>
                        </a:defRPr>
                      </a:lvl2pPr>
                      <a:lvl3pPr marL="914400" algn="l" defTabSz="914400" rtl="0" eaLnBrk="1" latinLnBrk="0" hangingPunct="1">
                        <a:defRPr sz="1800" kern="1200">
                          <a:solidFill>
                            <a:schemeClr val="dk1"/>
                          </a:solidFill>
                          <a:latin typeface="Perpetua"/>
                        </a:defRPr>
                      </a:lvl3pPr>
                      <a:lvl4pPr marL="1371600" algn="l" defTabSz="914400" rtl="0" eaLnBrk="1" latinLnBrk="0" hangingPunct="1">
                        <a:defRPr sz="1800" kern="1200">
                          <a:solidFill>
                            <a:schemeClr val="dk1"/>
                          </a:solidFill>
                          <a:latin typeface="Perpetua"/>
                        </a:defRPr>
                      </a:lvl4pPr>
                      <a:lvl5pPr marL="1828800" algn="l" defTabSz="914400" rtl="0" eaLnBrk="1" latinLnBrk="0" hangingPunct="1">
                        <a:defRPr sz="1800" kern="1200">
                          <a:solidFill>
                            <a:schemeClr val="dk1"/>
                          </a:solidFill>
                          <a:latin typeface="Perpetua"/>
                        </a:defRPr>
                      </a:lvl5pPr>
                      <a:lvl6pPr marL="2286000" algn="l" defTabSz="914400" rtl="0" eaLnBrk="1" latinLnBrk="0" hangingPunct="1">
                        <a:defRPr sz="1800" kern="1200">
                          <a:solidFill>
                            <a:schemeClr val="dk1"/>
                          </a:solidFill>
                          <a:latin typeface="Perpetua"/>
                        </a:defRPr>
                      </a:lvl6pPr>
                      <a:lvl7pPr marL="2743200" algn="l" defTabSz="914400" rtl="0" eaLnBrk="1" latinLnBrk="0" hangingPunct="1">
                        <a:defRPr sz="1800" kern="1200">
                          <a:solidFill>
                            <a:schemeClr val="dk1"/>
                          </a:solidFill>
                          <a:latin typeface="Perpetua"/>
                        </a:defRPr>
                      </a:lvl7pPr>
                      <a:lvl8pPr marL="3200400" algn="l" defTabSz="914400" rtl="0" eaLnBrk="1" latinLnBrk="0" hangingPunct="1">
                        <a:defRPr sz="1800" kern="1200">
                          <a:solidFill>
                            <a:schemeClr val="dk1"/>
                          </a:solidFill>
                          <a:latin typeface="Perpetua"/>
                        </a:defRPr>
                      </a:lvl8pPr>
                      <a:lvl9pPr marL="3657600" algn="l" defTabSz="914400" rtl="0" eaLnBrk="1" latinLnBrk="0" hangingPunct="1">
                        <a:defRPr sz="1800" kern="1200">
                          <a:solidFill>
                            <a:schemeClr val="dk1"/>
                          </a:solidFill>
                          <a:latin typeface="Perpetua"/>
                        </a:defRPr>
                      </a:lvl9pPr>
                    </a:lstStyle>
                    <a:p>
                      <a:pPr algn="ctr"/>
                      <a:r>
                        <a:rPr kumimoji="0" lang="es-ES" sz="1600" kern="1200" baseline="0" dirty="0" smtClean="0">
                          <a:solidFill>
                            <a:schemeClr val="dk1"/>
                          </a:solidFill>
                          <a:latin typeface="+mn-lt"/>
                          <a:ea typeface="+mn-ea"/>
                          <a:cs typeface="+mn-cs"/>
                        </a:rPr>
                        <a:t>9 </a:t>
                      </a:r>
                      <a:endParaRPr kumimoji="0" lang="es-ES" sz="1600" kern="1200" baseline="0" dirty="0">
                        <a:solidFill>
                          <a:schemeClr val="dk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34817">
                        <a:tint val="40000"/>
                      </a:srgbClr>
                    </a:solidFill>
                  </a:tcPr>
                </a:tc>
              </a:tr>
            </a:tbl>
          </a:graphicData>
        </a:graphic>
      </p:graphicFrame>
    </p:spTree>
    <p:extLst>
      <p:ext uri="{BB962C8B-B14F-4D97-AF65-F5344CB8AC3E}">
        <p14:creationId xmlns:p14="http://schemas.microsoft.com/office/powerpoint/2010/main" val="41164196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4544" y="-27384"/>
            <a:ext cx="1404157" cy="6863417"/>
          </a:xfrm>
          <a:prstGeom prst="rect">
            <a:avLst/>
          </a:prstGeom>
          <a:noFill/>
        </p:spPr>
        <p:txBody>
          <a:bodyPr wrap="square" lIns="91440" tIns="45720" rIns="91440" bIns="45720">
            <a:spAutoFit/>
          </a:bodyPr>
          <a:lstStyle/>
          <a:p>
            <a:pPr algn="ctr"/>
            <a:r>
              <a:rPr lang="es-ES"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a:t>
            </a:r>
          </a:p>
          <a:p>
            <a:pPr algn="ctr"/>
            <a:r>
              <a:rPr lang="es-ES"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a:t>
            </a:r>
          </a:p>
          <a:p>
            <a:pPr algn="ctr"/>
            <a:r>
              <a:rPr lang="es-ES"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a:t>
            </a:r>
          </a:p>
          <a:p>
            <a:pPr algn="ctr"/>
            <a:r>
              <a:rPr lang="es-ES"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a:t>
            </a:r>
          </a:p>
          <a:p>
            <a:pPr algn="ctr"/>
            <a:r>
              <a:rPr lang="es-ES"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U</a:t>
            </a:r>
          </a:p>
          <a:p>
            <a:pPr algn="ctr"/>
            <a:r>
              <a:rPr lang="es-ES"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a:t>
            </a:r>
          </a:p>
          <a:p>
            <a:pPr algn="ctr"/>
            <a:r>
              <a:rPr lang="es-ES"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a:t>
            </a:r>
          </a:p>
          <a:p>
            <a:pPr algn="ctr"/>
            <a:r>
              <a:rPr lang="es-ES"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U</a:t>
            </a:r>
          </a:p>
          <a:p>
            <a:pPr algn="ctr"/>
            <a:r>
              <a:rPr lang="es-ES"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a:t>
            </a:r>
          </a:p>
          <a:p>
            <a:pPr algn="ctr"/>
            <a:r>
              <a:rPr lang="es-ES"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a:t>
            </a:r>
          </a:p>
        </p:txBody>
      </p:sp>
      <p:grpSp>
        <p:nvGrpSpPr>
          <p:cNvPr id="5" name="4 Grupo"/>
          <p:cNvGrpSpPr/>
          <p:nvPr/>
        </p:nvGrpSpPr>
        <p:grpSpPr>
          <a:xfrm>
            <a:off x="2915816" y="260648"/>
            <a:ext cx="5400600" cy="6552728"/>
            <a:chOff x="763251" y="260648"/>
            <a:chExt cx="5400600" cy="6552728"/>
          </a:xfrm>
        </p:grpSpPr>
        <p:sp>
          <p:nvSpPr>
            <p:cNvPr id="6" name="5 Cerrar llave"/>
            <p:cNvSpPr/>
            <p:nvPr/>
          </p:nvSpPr>
          <p:spPr>
            <a:xfrm>
              <a:off x="763251" y="476672"/>
              <a:ext cx="392907" cy="5978698"/>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solidFill>
                  <a:prstClr val="black"/>
                </a:solidFill>
              </a:endParaRPr>
            </a:p>
          </p:txBody>
        </p:sp>
        <p:sp>
          <p:nvSpPr>
            <p:cNvPr id="7" name="6 Rectángulo"/>
            <p:cNvSpPr/>
            <p:nvPr/>
          </p:nvSpPr>
          <p:spPr>
            <a:xfrm>
              <a:off x="1547663" y="260648"/>
              <a:ext cx="4508811" cy="6438366"/>
            </a:xfrm>
            <a:prstGeom prst="rect">
              <a:avLst/>
            </a:prstGeom>
          </p:spPr>
          <p:txBody>
            <a:bodyPr wrap="square">
              <a:spAutoFit/>
            </a:bodyPr>
            <a:lstStyle/>
            <a:p>
              <a:pPr algn="just">
                <a:lnSpc>
                  <a:spcPct val="115000"/>
                </a:lnSpc>
              </a:pPr>
              <a:r>
                <a:rPr lang="es-ES" sz="2400" dirty="0" smtClean="0">
                  <a:solidFill>
                    <a:prstClr val="black"/>
                  </a:solidFill>
                  <a:latin typeface="Calibri"/>
                  <a:ea typeface="Calibri"/>
                  <a:cs typeface="Times New Roman"/>
                </a:rPr>
                <a:t>1.- Proemio (encabezado)</a:t>
              </a:r>
            </a:p>
            <a:p>
              <a:pPr algn="just">
                <a:lnSpc>
                  <a:spcPct val="115000"/>
                </a:lnSpc>
              </a:pPr>
              <a:r>
                <a:rPr lang="es-ES" sz="2400" dirty="0" smtClean="0">
                  <a:solidFill>
                    <a:prstClr val="black"/>
                  </a:solidFill>
                  <a:latin typeface="Calibri"/>
                  <a:ea typeface="Calibri"/>
                  <a:cs typeface="Times New Roman"/>
                </a:rPr>
                <a:t>*Sujetos </a:t>
              </a:r>
              <a:endParaRPr lang="es-ES" sz="2400" dirty="0">
                <a:solidFill>
                  <a:prstClr val="black"/>
                </a:solidFill>
                <a:latin typeface="Calibri"/>
                <a:ea typeface="Calibri"/>
                <a:cs typeface="Times New Roman"/>
              </a:endParaRPr>
            </a:p>
            <a:p>
              <a:pPr algn="just">
                <a:lnSpc>
                  <a:spcPct val="115000"/>
                </a:lnSpc>
              </a:pPr>
              <a:r>
                <a:rPr lang="es-ES" sz="2400" dirty="0" smtClean="0">
                  <a:solidFill>
                    <a:prstClr val="black"/>
                  </a:solidFill>
                  <a:latin typeface="Calibri"/>
                  <a:ea typeface="Calibri"/>
                  <a:cs typeface="Times New Roman"/>
                </a:rPr>
                <a:t>2.- Antecedentes y declaraciones </a:t>
              </a:r>
            </a:p>
            <a:p>
              <a:pPr algn="just">
                <a:lnSpc>
                  <a:spcPct val="115000"/>
                </a:lnSpc>
              </a:pPr>
              <a:endParaRPr lang="es-ES" sz="2400" dirty="0">
                <a:solidFill>
                  <a:prstClr val="black"/>
                </a:solidFill>
                <a:latin typeface="Calibri"/>
                <a:ea typeface="Calibri"/>
                <a:cs typeface="Times New Roman"/>
              </a:endParaRPr>
            </a:p>
            <a:p>
              <a:pPr algn="just">
                <a:lnSpc>
                  <a:spcPct val="115000"/>
                </a:lnSpc>
              </a:pPr>
              <a:r>
                <a:rPr lang="es-ES" sz="2400" dirty="0" smtClean="0">
                  <a:solidFill>
                    <a:prstClr val="black"/>
                  </a:solidFill>
                  <a:latin typeface="Calibri"/>
                  <a:ea typeface="Calibri"/>
                  <a:cs typeface="Times New Roman"/>
                </a:rPr>
                <a:t>3.- Clausulas</a:t>
              </a:r>
            </a:p>
            <a:p>
              <a:pPr algn="just">
                <a:lnSpc>
                  <a:spcPct val="115000"/>
                </a:lnSpc>
              </a:pPr>
              <a:endParaRPr lang="es-ES" sz="2400" dirty="0">
                <a:solidFill>
                  <a:prstClr val="black"/>
                </a:solidFill>
                <a:latin typeface="Calibri"/>
                <a:ea typeface="Calibri"/>
                <a:cs typeface="Times New Roman"/>
              </a:endParaRPr>
            </a:p>
            <a:p>
              <a:pPr algn="just">
                <a:lnSpc>
                  <a:spcPct val="115000"/>
                </a:lnSpc>
              </a:pPr>
              <a:r>
                <a:rPr lang="es-ES" sz="2400" dirty="0" smtClean="0">
                  <a:solidFill>
                    <a:prstClr val="black"/>
                  </a:solidFill>
                  <a:latin typeface="Calibri"/>
                  <a:ea typeface="Calibri"/>
                  <a:cs typeface="Times New Roman"/>
                </a:rPr>
                <a:t>4.- Representación </a:t>
              </a:r>
            </a:p>
            <a:p>
              <a:pPr algn="just">
                <a:lnSpc>
                  <a:spcPct val="115000"/>
                </a:lnSpc>
              </a:pPr>
              <a:endParaRPr lang="es-ES" sz="2400" dirty="0">
                <a:solidFill>
                  <a:prstClr val="black"/>
                </a:solidFill>
                <a:latin typeface="Calibri"/>
                <a:ea typeface="Calibri"/>
                <a:cs typeface="Times New Roman"/>
              </a:endParaRPr>
            </a:p>
            <a:p>
              <a:pPr algn="just">
                <a:lnSpc>
                  <a:spcPct val="115000"/>
                </a:lnSpc>
              </a:pPr>
              <a:r>
                <a:rPr lang="es-ES" sz="2400" dirty="0" smtClean="0">
                  <a:solidFill>
                    <a:prstClr val="black"/>
                  </a:solidFill>
                  <a:latin typeface="Calibri"/>
                  <a:ea typeface="Calibri"/>
                  <a:cs typeface="Times New Roman"/>
                </a:rPr>
                <a:t>5.- Generales </a:t>
              </a:r>
            </a:p>
            <a:p>
              <a:pPr algn="just">
                <a:lnSpc>
                  <a:spcPct val="115000"/>
                </a:lnSpc>
              </a:pPr>
              <a:endParaRPr lang="es-ES" sz="2400" dirty="0">
                <a:solidFill>
                  <a:prstClr val="black"/>
                </a:solidFill>
                <a:latin typeface="Calibri"/>
                <a:ea typeface="Calibri"/>
                <a:cs typeface="Times New Roman"/>
              </a:endParaRPr>
            </a:p>
            <a:p>
              <a:pPr algn="just">
                <a:lnSpc>
                  <a:spcPct val="115000"/>
                </a:lnSpc>
              </a:pPr>
              <a:r>
                <a:rPr lang="es-ES" sz="2400" dirty="0" smtClean="0">
                  <a:solidFill>
                    <a:prstClr val="black"/>
                  </a:solidFill>
                  <a:latin typeface="Calibri"/>
                  <a:ea typeface="Calibri"/>
                  <a:cs typeface="Times New Roman"/>
                </a:rPr>
                <a:t>6.- Certificaciones </a:t>
              </a:r>
            </a:p>
            <a:p>
              <a:pPr algn="just">
                <a:lnSpc>
                  <a:spcPct val="115000"/>
                </a:lnSpc>
              </a:pPr>
              <a:endParaRPr lang="es-ES" sz="2400" dirty="0">
                <a:solidFill>
                  <a:prstClr val="black"/>
                </a:solidFill>
                <a:latin typeface="Calibri"/>
                <a:ea typeface="Calibri"/>
                <a:cs typeface="Times New Roman"/>
              </a:endParaRPr>
            </a:p>
            <a:p>
              <a:pPr algn="just">
                <a:lnSpc>
                  <a:spcPct val="115000"/>
                </a:lnSpc>
              </a:pPr>
              <a:r>
                <a:rPr lang="es-ES" sz="2400" dirty="0" smtClean="0">
                  <a:solidFill>
                    <a:prstClr val="black"/>
                  </a:solidFill>
                  <a:latin typeface="Calibri"/>
                  <a:ea typeface="Calibri"/>
                  <a:cs typeface="Times New Roman"/>
                </a:rPr>
                <a:t>7.- Fechas de firmas </a:t>
              </a:r>
            </a:p>
            <a:p>
              <a:pPr algn="just">
                <a:lnSpc>
                  <a:spcPct val="115000"/>
                </a:lnSpc>
              </a:pPr>
              <a:endParaRPr lang="es-ES" sz="2400" dirty="0">
                <a:solidFill>
                  <a:prstClr val="black"/>
                </a:solidFill>
                <a:latin typeface="Calibri"/>
                <a:ea typeface="Calibri"/>
                <a:cs typeface="Times New Roman"/>
              </a:endParaRPr>
            </a:p>
            <a:p>
              <a:pPr algn="just">
                <a:lnSpc>
                  <a:spcPct val="115000"/>
                </a:lnSpc>
              </a:pPr>
              <a:r>
                <a:rPr lang="es-ES" sz="2400" dirty="0" smtClean="0">
                  <a:solidFill>
                    <a:prstClr val="black"/>
                  </a:solidFill>
                  <a:latin typeface="Calibri"/>
                  <a:ea typeface="Calibri"/>
                  <a:cs typeface="Times New Roman"/>
                </a:rPr>
                <a:t>8.- Autorización </a:t>
              </a:r>
            </a:p>
          </p:txBody>
        </p:sp>
        <p:grpSp>
          <p:nvGrpSpPr>
            <p:cNvPr id="8" name="7 Grupo"/>
            <p:cNvGrpSpPr/>
            <p:nvPr/>
          </p:nvGrpSpPr>
          <p:grpSpPr>
            <a:xfrm>
              <a:off x="3347864" y="1707577"/>
              <a:ext cx="2318102" cy="1005664"/>
              <a:chOff x="6242031" y="734197"/>
              <a:chExt cx="2318102" cy="1005664"/>
            </a:xfrm>
          </p:grpSpPr>
          <p:sp>
            <p:nvSpPr>
              <p:cNvPr id="12" name="11 Cerrar llave"/>
              <p:cNvSpPr/>
              <p:nvPr/>
            </p:nvSpPr>
            <p:spPr>
              <a:xfrm>
                <a:off x="6242031" y="734197"/>
                <a:ext cx="130169" cy="1005664"/>
              </a:xfrm>
              <a:prstGeom prst="rightBrace">
                <a:avLst/>
              </a:pr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solidFill>
                    <a:prstClr val="black"/>
                  </a:solidFill>
                </a:endParaRPr>
              </a:p>
            </p:txBody>
          </p:sp>
          <p:sp>
            <p:nvSpPr>
              <p:cNvPr id="13" name="12 Rectángulo"/>
              <p:cNvSpPr/>
              <p:nvPr/>
            </p:nvSpPr>
            <p:spPr>
              <a:xfrm>
                <a:off x="6444208" y="762670"/>
                <a:ext cx="2115925" cy="977191"/>
              </a:xfrm>
              <a:prstGeom prst="rect">
                <a:avLst/>
              </a:prstGeom>
            </p:spPr>
            <p:txBody>
              <a:bodyPr wrap="square">
                <a:spAutoFit/>
              </a:bodyPr>
              <a:lstStyle/>
              <a:p>
                <a:pPr marL="342900" indent="-342900" algn="just">
                  <a:lnSpc>
                    <a:spcPct val="115000"/>
                  </a:lnSpc>
                  <a:buFontTx/>
                  <a:buAutoNum type="arabicPeriod"/>
                </a:pPr>
                <a:r>
                  <a:rPr lang="es-ES" sz="1600" dirty="0" smtClean="0">
                    <a:solidFill>
                      <a:prstClr val="black"/>
                    </a:solidFill>
                    <a:latin typeface="Calibri"/>
                    <a:ea typeface="Calibri"/>
                    <a:cs typeface="Times New Roman"/>
                  </a:rPr>
                  <a:t>Esenciales </a:t>
                </a:r>
              </a:p>
              <a:p>
                <a:pPr marL="342900" indent="-342900" algn="just">
                  <a:lnSpc>
                    <a:spcPct val="115000"/>
                  </a:lnSpc>
                  <a:buFontTx/>
                  <a:buAutoNum type="arabicPeriod"/>
                </a:pPr>
                <a:r>
                  <a:rPr lang="es-ES" sz="1600" dirty="0" smtClean="0">
                    <a:solidFill>
                      <a:prstClr val="black"/>
                    </a:solidFill>
                    <a:latin typeface="Calibri"/>
                    <a:ea typeface="Calibri"/>
                    <a:cs typeface="Times New Roman"/>
                  </a:rPr>
                  <a:t>Naturales</a:t>
                </a:r>
              </a:p>
              <a:p>
                <a:pPr marL="342900" indent="-342900" algn="just">
                  <a:lnSpc>
                    <a:spcPct val="115000"/>
                  </a:lnSpc>
                  <a:buFontTx/>
                  <a:buAutoNum type="arabicPeriod"/>
                </a:pPr>
                <a:r>
                  <a:rPr lang="es-ES" sz="1600" dirty="0" smtClean="0">
                    <a:solidFill>
                      <a:prstClr val="black"/>
                    </a:solidFill>
                    <a:latin typeface="Calibri"/>
                    <a:ea typeface="Calibri"/>
                    <a:cs typeface="Times New Roman"/>
                  </a:rPr>
                  <a:t>Accidentales </a:t>
                </a:r>
                <a:endParaRPr lang="es-ES" sz="1600" dirty="0">
                  <a:solidFill>
                    <a:prstClr val="black"/>
                  </a:solidFill>
                  <a:latin typeface="Calibri"/>
                  <a:ea typeface="Calibri"/>
                  <a:cs typeface="Times New Roman"/>
                </a:endParaRPr>
              </a:p>
            </p:txBody>
          </p:sp>
        </p:grpSp>
        <p:grpSp>
          <p:nvGrpSpPr>
            <p:cNvPr id="9" name="8 Grupo"/>
            <p:cNvGrpSpPr/>
            <p:nvPr/>
          </p:nvGrpSpPr>
          <p:grpSpPr>
            <a:xfrm>
              <a:off x="3845749" y="6126261"/>
              <a:ext cx="2318102" cy="687115"/>
              <a:chOff x="6242031" y="734197"/>
              <a:chExt cx="2318102" cy="687115"/>
            </a:xfrm>
          </p:grpSpPr>
          <p:sp>
            <p:nvSpPr>
              <p:cNvPr id="10" name="9 Cerrar llave"/>
              <p:cNvSpPr/>
              <p:nvPr/>
            </p:nvSpPr>
            <p:spPr>
              <a:xfrm>
                <a:off x="6242031" y="734197"/>
                <a:ext cx="130169" cy="604095"/>
              </a:xfrm>
              <a:prstGeom prst="rightBrace">
                <a:avLst/>
              </a:prstGeom>
              <a:ln w="38100">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solidFill>
                    <a:prstClr val="black"/>
                  </a:solidFill>
                </a:endParaRPr>
              </a:p>
            </p:txBody>
          </p:sp>
          <p:sp>
            <p:nvSpPr>
              <p:cNvPr id="11" name="10 Rectángulo"/>
              <p:cNvSpPr/>
              <p:nvPr/>
            </p:nvSpPr>
            <p:spPr>
              <a:xfrm>
                <a:off x="6444208" y="762670"/>
                <a:ext cx="2115925" cy="658642"/>
              </a:xfrm>
              <a:prstGeom prst="rect">
                <a:avLst/>
              </a:prstGeom>
            </p:spPr>
            <p:txBody>
              <a:bodyPr wrap="square">
                <a:spAutoFit/>
              </a:bodyPr>
              <a:lstStyle/>
              <a:p>
                <a:pPr marL="342900" indent="-342900" algn="just">
                  <a:lnSpc>
                    <a:spcPct val="115000"/>
                  </a:lnSpc>
                  <a:buFontTx/>
                  <a:buAutoNum type="arabicPeriod"/>
                </a:pPr>
                <a:r>
                  <a:rPr lang="es-ES" sz="1600" dirty="0" smtClean="0">
                    <a:solidFill>
                      <a:prstClr val="black"/>
                    </a:solidFill>
                    <a:latin typeface="Calibri"/>
                    <a:ea typeface="Calibri"/>
                    <a:cs typeface="Times New Roman"/>
                  </a:rPr>
                  <a:t>Preventiva </a:t>
                </a:r>
              </a:p>
              <a:p>
                <a:pPr marL="342900" indent="-342900" algn="just">
                  <a:lnSpc>
                    <a:spcPct val="115000"/>
                  </a:lnSpc>
                  <a:buFontTx/>
                  <a:buAutoNum type="arabicPeriod"/>
                </a:pPr>
                <a:r>
                  <a:rPr lang="es-ES" sz="1600" dirty="0" smtClean="0">
                    <a:solidFill>
                      <a:prstClr val="black"/>
                    </a:solidFill>
                    <a:latin typeface="Calibri"/>
                    <a:ea typeface="Calibri"/>
                    <a:cs typeface="Times New Roman"/>
                  </a:rPr>
                  <a:t>Definitiva </a:t>
                </a:r>
                <a:endParaRPr lang="es-ES" sz="1600" dirty="0">
                  <a:solidFill>
                    <a:prstClr val="black"/>
                  </a:solidFill>
                  <a:latin typeface="Calibri"/>
                  <a:ea typeface="Calibri"/>
                  <a:cs typeface="Times New Roman"/>
                </a:endParaRPr>
              </a:p>
            </p:txBody>
          </p:sp>
        </p:grpSp>
      </p:grpSp>
      <p:sp>
        <p:nvSpPr>
          <p:cNvPr id="14" name="13 Rectángulo"/>
          <p:cNvSpPr/>
          <p:nvPr/>
        </p:nvSpPr>
        <p:spPr>
          <a:xfrm>
            <a:off x="1295635" y="525176"/>
            <a:ext cx="1404157" cy="5909310"/>
          </a:xfrm>
          <a:prstGeom prst="rect">
            <a:avLst/>
          </a:prstGeom>
          <a:noFill/>
        </p:spPr>
        <p:txBody>
          <a:bodyPr wrap="square" lIns="91440" tIns="45720" rIns="91440" bIns="45720">
            <a:spAutoFit/>
          </a:bodyPr>
          <a:lstStyle/>
          <a:p>
            <a:pPr algn="ctr"/>
            <a:r>
              <a:rPr lang="es-E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a:t>
            </a:r>
          </a:p>
          <a:p>
            <a:pPr algn="ctr"/>
            <a:r>
              <a:rPr lang="es-E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Ú</a:t>
            </a:r>
          </a:p>
          <a:p>
            <a:pPr algn="ctr"/>
            <a:r>
              <a:rPr lang="es-E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a:t>
            </a:r>
          </a:p>
          <a:p>
            <a:pPr algn="ctr"/>
            <a:r>
              <a:rPr lang="es-E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a:t>
            </a:r>
          </a:p>
          <a:p>
            <a:pPr algn="ctr"/>
            <a:r>
              <a:rPr lang="es-E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a:t>
            </a:r>
          </a:p>
          <a:p>
            <a:pPr algn="ctr"/>
            <a:r>
              <a:rPr lang="es-E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a:t>
            </a:r>
          </a:p>
          <a:p>
            <a:pPr algn="ctr"/>
            <a:r>
              <a:rPr lang="es-E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a:t>
            </a:r>
            <a:endParaRPr lang="es-E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5" name="14 Rectángulo"/>
          <p:cNvSpPr/>
          <p:nvPr/>
        </p:nvSpPr>
        <p:spPr>
          <a:xfrm>
            <a:off x="467544" y="339035"/>
            <a:ext cx="1404157" cy="6186309"/>
          </a:xfrm>
          <a:prstGeom prst="rect">
            <a:avLst/>
          </a:prstGeom>
          <a:noFill/>
        </p:spPr>
        <p:txBody>
          <a:bodyPr wrap="square" lIns="91440" tIns="45720" rIns="91440" bIns="45720">
            <a:spAutoFit/>
          </a:bodyPr>
          <a:lstStyle/>
          <a:p>
            <a:pPr algn="ctr"/>
            <a:r>
              <a:rPr lang="es-E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a:t>
            </a:r>
          </a:p>
          <a:p>
            <a:pPr algn="ctr"/>
            <a:r>
              <a:rPr lang="es-E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a:t>
            </a:r>
          </a:p>
          <a:p>
            <a:pPr algn="ctr"/>
            <a:r>
              <a:rPr lang="es-E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a:t>
            </a:r>
          </a:p>
          <a:p>
            <a:pPr algn="ctr"/>
            <a:r>
              <a:rPr lang="es-E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a:t>
            </a:r>
          </a:p>
          <a:p>
            <a:pPr algn="ctr"/>
            <a:r>
              <a:rPr lang="es-E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a:t>
            </a:r>
          </a:p>
          <a:p>
            <a:pPr algn="ctr"/>
            <a:r>
              <a:rPr lang="es-E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a:t>
            </a:r>
          </a:p>
          <a:p>
            <a:pPr algn="ctr"/>
            <a:r>
              <a:rPr lang="es-E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U</a:t>
            </a:r>
          </a:p>
          <a:p>
            <a:pPr algn="ctr"/>
            <a:r>
              <a:rPr lang="es-E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a:t>
            </a:r>
          </a:p>
          <a:p>
            <a:pPr algn="ctr"/>
            <a:r>
              <a:rPr lang="es-E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92916">
            <a:off x="6849541" y="2499112"/>
            <a:ext cx="1800225" cy="2543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4934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54604" y="260648"/>
            <a:ext cx="857928" cy="6555641"/>
          </a:xfrm>
          <a:prstGeom prst="rect">
            <a:avLst/>
          </a:prstGeom>
          <a:noFill/>
        </p:spPr>
        <p:txBody>
          <a:bodyPr wrap="none" lIns="91440" tIns="45720" rIns="91440" bIns="45720">
            <a:spAutoFit/>
          </a:bodyPr>
          <a:lstStyle/>
          <a:p>
            <a:pPr algn="ctr"/>
            <a:r>
              <a:rPr lang="es-ES" sz="6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P</a:t>
            </a:r>
          </a:p>
          <a:p>
            <a:pPr algn="ctr"/>
            <a:r>
              <a:rPr lang="es-ES" sz="6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R</a:t>
            </a:r>
          </a:p>
          <a:p>
            <a:pPr algn="ctr"/>
            <a:r>
              <a:rPr lang="es-ES" sz="6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O</a:t>
            </a:r>
          </a:p>
          <a:p>
            <a:pPr algn="ctr"/>
            <a:r>
              <a:rPr lang="es-ES" sz="6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E</a:t>
            </a:r>
          </a:p>
          <a:p>
            <a:pPr algn="ctr"/>
            <a:r>
              <a:rPr lang="es-ES" sz="6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M</a:t>
            </a:r>
          </a:p>
          <a:p>
            <a:pPr algn="ctr"/>
            <a:r>
              <a:rPr lang="es-ES" sz="6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I</a:t>
            </a:r>
          </a:p>
          <a:p>
            <a:pPr algn="ctr"/>
            <a:r>
              <a:rPr lang="es-ES" sz="6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O</a:t>
            </a:r>
            <a:endParaRPr lang="es-ES" sz="6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grpSp>
        <p:nvGrpSpPr>
          <p:cNvPr id="16" name="15 Grupo"/>
          <p:cNvGrpSpPr/>
          <p:nvPr/>
        </p:nvGrpSpPr>
        <p:grpSpPr>
          <a:xfrm>
            <a:off x="1547664" y="5589240"/>
            <a:ext cx="6966520" cy="1224136"/>
            <a:chOff x="1547664" y="5157192"/>
            <a:chExt cx="6966520" cy="1224136"/>
          </a:xfrm>
        </p:grpSpPr>
        <p:sp>
          <p:nvSpPr>
            <p:cNvPr id="4" name="3 Rectángulo"/>
            <p:cNvSpPr/>
            <p:nvPr/>
          </p:nvSpPr>
          <p:spPr>
            <a:xfrm>
              <a:off x="6228184" y="5533201"/>
              <a:ext cx="2286000" cy="400110"/>
            </a:xfrm>
            <a:prstGeom prst="rect">
              <a:avLst/>
            </a:prstGeom>
          </p:spPr>
          <p:txBody>
            <a:bodyPr wrap="square">
              <a:spAutoFit/>
            </a:bodyPr>
            <a:lstStyle/>
            <a:p>
              <a:r>
                <a:rPr lang="es-ES" sz="2000" dirty="0" smtClean="0"/>
                <a:t>Protesta de ley.</a:t>
              </a:r>
              <a:endParaRPr lang="es-ES" sz="2000" dirty="0"/>
            </a:p>
          </p:txBody>
        </p:sp>
        <p:sp>
          <p:nvSpPr>
            <p:cNvPr id="9" name="8 Flecha derecha"/>
            <p:cNvSpPr/>
            <p:nvPr/>
          </p:nvSpPr>
          <p:spPr>
            <a:xfrm>
              <a:off x="1547664" y="5157192"/>
              <a:ext cx="4626768" cy="1224136"/>
            </a:xfrm>
            <a:prstGeom prst="rightArrow">
              <a:avLst/>
            </a:prstGeom>
            <a:solidFill>
              <a:srgbClr val="FF0066"/>
            </a:solidFill>
            <a:ln>
              <a:solidFill>
                <a:schemeClr val="bg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s-ES" sz="2400" b="1" dirty="0" smtClean="0"/>
                <a:t>Calificación del contenido del instrumento</a:t>
              </a:r>
              <a:endParaRPr lang="es-ES" sz="2400" b="1" dirty="0"/>
            </a:p>
          </p:txBody>
        </p:sp>
      </p:grpSp>
      <p:grpSp>
        <p:nvGrpSpPr>
          <p:cNvPr id="13" name="12 Grupo"/>
          <p:cNvGrpSpPr/>
          <p:nvPr/>
        </p:nvGrpSpPr>
        <p:grpSpPr>
          <a:xfrm>
            <a:off x="1547664" y="188640"/>
            <a:ext cx="7380312" cy="1323439"/>
            <a:chOff x="1547664" y="332656"/>
            <a:chExt cx="7380312" cy="1323439"/>
          </a:xfrm>
        </p:grpSpPr>
        <p:sp>
          <p:nvSpPr>
            <p:cNvPr id="6" name="5 Flecha derecha"/>
            <p:cNvSpPr/>
            <p:nvPr/>
          </p:nvSpPr>
          <p:spPr>
            <a:xfrm>
              <a:off x="1547664" y="476672"/>
              <a:ext cx="2304256" cy="1008112"/>
            </a:xfrm>
            <a:prstGeom prst="rightArrow">
              <a:avLst/>
            </a:prstGeom>
            <a:solidFill>
              <a:srgbClr val="FFFF00"/>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4400" b="1" dirty="0" smtClean="0"/>
                <a:t>Lugar </a:t>
              </a:r>
              <a:endParaRPr lang="es-ES" sz="4400" b="1" dirty="0"/>
            </a:p>
          </p:txBody>
        </p:sp>
        <p:sp>
          <p:nvSpPr>
            <p:cNvPr id="10" name="9 Rectángulo"/>
            <p:cNvSpPr/>
            <p:nvPr/>
          </p:nvSpPr>
          <p:spPr>
            <a:xfrm>
              <a:off x="3851920" y="332656"/>
              <a:ext cx="5076056" cy="1323439"/>
            </a:xfrm>
            <a:prstGeom prst="rect">
              <a:avLst/>
            </a:prstGeom>
            <a:ln>
              <a:noFill/>
            </a:ln>
          </p:spPr>
          <p:txBody>
            <a:bodyPr wrap="square">
              <a:spAutoFit/>
            </a:bodyPr>
            <a:lstStyle/>
            <a:p>
              <a:r>
                <a:rPr lang="es-ES" sz="2000" dirty="0" smtClean="0"/>
                <a:t>-Lugar </a:t>
              </a:r>
              <a:r>
                <a:rPr lang="es-ES" sz="2000" dirty="0"/>
                <a:t>de otorgamiento de la escritura</a:t>
              </a:r>
            </a:p>
            <a:p>
              <a:r>
                <a:rPr lang="es-ES" sz="2000" dirty="0" smtClean="0"/>
                <a:t>-Lugar </a:t>
              </a:r>
              <a:r>
                <a:rPr lang="es-ES" sz="2000" dirty="0"/>
                <a:t>de cumplimiento de las obligaciones consignadas en la escritura</a:t>
              </a:r>
            </a:p>
            <a:p>
              <a:r>
                <a:rPr lang="es-ES" sz="2000" dirty="0" smtClean="0"/>
                <a:t>-Legislación </a:t>
              </a:r>
              <a:r>
                <a:rPr lang="es-ES" sz="2000" dirty="0"/>
                <a:t>aplicable a la forma notarial. </a:t>
              </a:r>
            </a:p>
          </p:txBody>
        </p:sp>
      </p:grpSp>
      <p:grpSp>
        <p:nvGrpSpPr>
          <p:cNvPr id="14" name="13 Grupo"/>
          <p:cNvGrpSpPr/>
          <p:nvPr/>
        </p:nvGrpSpPr>
        <p:grpSpPr>
          <a:xfrm>
            <a:off x="1547664" y="2132856"/>
            <a:ext cx="5328592" cy="1323439"/>
            <a:chOff x="1547664" y="2132856"/>
            <a:chExt cx="5328592" cy="1323439"/>
          </a:xfrm>
        </p:grpSpPr>
        <p:sp>
          <p:nvSpPr>
            <p:cNvPr id="7" name="6 Flecha derecha"/>
            <p:cNvSpPr/>
            <p:nvPr/>
          </p:nvSpPr>
          <p:spPr>
            <a:xfrm>
              <a:off x="1547664" y="2276872"/>
              <a:ext cx="2304256" cy="1008112"/>
            </a:xfrm>
            <a:prstGeom prst="rightArrow">
              <a:avLst/>
            </a:prstGeom>
            <a:solidFill>
              <a:srgbClr val="00B0F0"/>
            </a:solidFill>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ES" sz="4400" b="1" dirty="0"/>
                <a:t>Fecha </a:t>
              </a:r>
            </a:p>
          </p:txBody>
        </p:sp>
        <p:sp>
          <p:nvSpPr>
            <p:cNvPr id="11" name="10 Rectángulo"/>
            <p:cNvSpPr/>
            <p:nvPr/>
          </p:nvSpPr>
          <p:spPr>
            <a:xfrm>
              <a:off x="3873624" y="2132856"/>
              <a:ext cx="3002632" cy="1323439"/>
            </a:xfrm>
            <a:prstGeom prst="rect">
              <a:avLst/>
            </a:prstGeom>
          </p:spPr>
          <p:txBody>
            <a:bodyPr wrap="square">
              <a:spAutoFit/>
            </a:bodyPr>
            <a:lstStyle/>
            <a:p>
              <a:pPr lvl="0"/>
              <a:r>
                <a:rPr lang="es-ES" sz="2000" dirty="0" smtClean="0">
                  <a:solidFill>
                    <a:prstClr val="black"/>
                  </a:solidFill>
                </a:rPr>
                <a:t>-Fecha </a:t>
              </a:r>
              <a:r>
                <a:rPr lang="es-ES" sz="2000" dirty="0">
                  <a:solidFill>
                    <a:prstClr val="black"/>
                  </a:solidFill>
                </a:rPr>
                <a:t>de nacimiento</a:t>
              </a:r>
            </a:p>
            <a:p>
              <a:pPr lvl="0"/>
              <a:r>
                <a:rPr lang="es-ES" sz="2000" dirty="0" smtClean="0">
                  <a:solidFill>
                    <a:prstClr val="black"/>
                  </a:solidFill>
                </a:rPr>
                <a:t>-Fecha </a:t>
              </a:r>
              <a:r>
                <a:rPr lang="es-ES" sz="2000" dirty="0">
                  <a:solidFill>
                    <a:prstClr val="black"/>
                  </a:solidFill>
                </a:rPr>
                <a:t>del instrumento</a:t>
              </a:r>
            </a:p>
            <a:p>
              <a:pPr lvl="0"/>
              <a:r>
                <a:rPr lang="es-ES" sz="2000" dirty="0" smtClean="0">
                  <a:solidFill>
                    <a:prstClr val="black"/>
                  </a:solidFill>
                </a:rPr>
                <a:t>-Fecha </a:t>
              </a:r>
              <a:r>
                <a:rPr lang="es-ES" sz="2000" dirty="0">
                  <a:solidFill>
                    <a:prstClr val="black"/>
                  </a:solidFill>
                </a:rPr>
                <a:t>de firma</a:t>
              </a:r>
            </a:p>
            <a:p>
              <a:pPr lvl="0"/>
              <a:r>
                <a:rPr lang="es-ES" sz="2000" dirty="0" smtClean="0">
                  <a:solidFill>
                    <a:prstClr val="black"/>
                  </a:solidFill>
                </a:rPr>
                <a:t>-Fecha </a:t>
              </a:r>
              <a:r>
                <a:rPr lang="es-ES" sz="2000" dirty="0">
                  <a:solidFill>
                    <a:prstClr val="black"/>
                  </a:solidFill>
                </a:rPr>
                <a:t>de autorización</a:t>
              </a:r>
            </a:p>
          </p:txBody>
        </p:sp>
      </p:grpSp>
      <p:grpSp>
        <p:nvGrpSpPr>
          <p:cNvPr id="15" name="14 Grupo"/>
          <p:cNvGrpSpPr/>
          <p:nvPr/>
        </p:nvGrpSpPr>
        <p:grpSpPr>
          <a:xfrm>
            <a:off x="1547664" y="4005064"/>
            <a:ext cx="7377590" cy="1231687"/>
            <a:chOff x="1547664" y="3652575"/>
            <a:chExt cx="7377590" cy="1231687"/>
          </a:xfrm>
        </p:grpSpPr>
        <p:sp>
          <p:nvSpPr>
            <p:cNvPr id="8" name="7 Flecha derecha"/>
            <p:cNvSpPr/>
            <p:nvPr/>
          </p:nvSpPr>
          <p:spPr>
            <a:xfrm>
              <a:off x="1547664" y="3652575"/>
              <a:ext cx="3312368" cy="1231687"/>
            </a:xfrm>
            <a:prstGeom prst="rightArrow">
              <a:avLst/>
            </a:prstGeom>
            <a:solidFill>
              <a:srgbClr val="00FF00"/>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s-ES" sz="2400" b="1" dirty="0" smtClean="0"/>
                <a:t>Personas que intervienen</a:t>
              </a:r>
              <a:endParaRPr lang="es-ES" sz="2400" b="1" dirty="0"/>
            </a:p>
          </p:txBody>
        </p:sp>
        <p:sp>
          <p:nvSpPr>
            <p:cNvPr id="12" name="11 Rectángulo"/>
            <p:cNvSpPr/>
            <p:nvPr/>
          </p:nvSpPr>
          <p:spPr>
            <a:xfrm>
              <a:off x="4860032" y="3717032"/>
              <a:ext cx="4065222" cy="1015663"/>
            </a:xfrm>
            <a:prstGeom prst="rect">
              <a:avLst/>
            </a:prstGeom>
          </p:spPr>
          <p:txBody>
            <a:bodyPr wrap="square">
              <a:spAutoFit/>
            </a:bodyPr>
            <a:lstStyle/>
            <a:p>
              <a:pPr algn="just"/>
              <a:r>
                <a:rPr lang="es-ES" sz="2000" dirty="0" smtClean="0"/>
                <a:t>-Notario </a:t>
              </a:r>
              <a:r>
                <a:rPr lang="es-ES" sz="2000" dirty="0"/>
                <a:t>público (titular o adscrito)</a:t>
              </a:r>
            </a:p>
            <a:p>
              <a:pPr algn="just"/>
              <a:r>
                <a:rPr lang="es-ES" sz="2000" dirty="0" smtClean="0"/>
                <a:t>-Sujeto</a:t>
              </a:r>
              <a:r>
                <a:rPr lang="es-ES" sz="2000" dirty="0"/>
                <a:t>, parte, otorgante, concurrente, compareciente.</a:t>
              </a:r>
            </a:p>
          </p:txBody>
        </p:sp>
      </p:grpSp>
    </p:spTree>
    <p:extLst>
      <p:ext uri="{BB962C8B-B14F-4D97-AF65-F5344CB8AC3E}">
        <p14:creationId xmlns:p14="http://schemas.microsoft.com/office/powerpoint/2010/main" val="3090096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23528" y="44624"/>
            <a:ext cx="489236" cy="6740307"/>
          </a:xfrm>
          <a:prstGeom prst="rect">
            <a:avLst/>
          </a:prstGeom>
          <a:noFill/>
        </p:spPr>
        <p:txBody>
          <a:bodyPr wrap="none" lIns="91440" tIns="45720" rIns="91440" bIns="45720">
            <a:spAutoFit/>
          </a:bodyPr>
          <a:lstStyle/>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A</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N</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T</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E</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C</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E</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D</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E</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N</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T</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E</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S</a:t>
            </a:r>
            <a:endParaRPr lang="es-ES" sz="36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grpSp>
        <p:nvGrpSpPr>
          <p:cNvPr id="13" name="12 Grupo"/>
          <p:cNvGrpSpPr/>
          <p:nvPr/>
        </p:nvGrpSpPr>
        <p:grpSpPr>
          <a:xfrm>
            <a:off x="1331640" y="692696"/>
            <a:ext cx="7002070" cy="1008112"/>
            <a:chOff x="1547664" y="476672"/>
            <a:chExt cx="7002070" cy="1008112"/>
          </a:xfrm>
        </p:grpSpPr>
        <p:sp>
          <p:nvSpPr>
            <p:cNvPr id="6" name="5 Flecha derecha"/>
            <p:cNvSpPr/>
            <p:nvPr/>
          </p:nvSpPr>
          <p:spPr>
            <a:xfrm>
              <a:off x="1547664" y="476672"/>
              <a:ext cx="4032448" cy="1008112"/>
            </a:xfrm>
            <a:prstGeom prst="rightArrow">
              <a:avLst/>
            </a:prstGeom>
            <a:solidFill>
              <a:srgbClr val="FFFF00"/>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3200" b="1" dirty="0" smtClean="0">
                  <a:solidFill>
                    <a:prstClr val="black"/>
                  </a:solidFill>
                </a:rPr>
                <a:t>Descripción Jurídica</a:t>
              </a:r>
              <a:endParaRPr lang="es-ES" sz="3200" b="1" dirty="0">
                <a:solidFill>
                  <a:prstClr val="black"/>
                </a:solidFill>
              </a:endParaRPr>
            </a:p>
          </p:txBody>
        </p:sp>
        <p:sp>
          <p:nvSpPr>
            <p:cNvPr id="10" name="9 Rectángulo"/>
            <p:cNvSpPr/>
            <p:nvPr/>
          </p:nvSpPr>
          <p:spPr>
            <a:xfrm>
              <a:off x="5652120" y="780673"/>
              <a:ext cx="2897614" cy="400110"/>
            </a:xfrm>
            <a:prstGeom prst="rect">
              <a:avLst/>
            </a:prstGeom>
            <a:ln>
              <a:noFill/>
            </a:ln>
          </p:spPr>
          <p:txBody>
            <a:bodyPr wrap="square">
              <a:spAutoFit/>
            </a:bodyPr>
            <a:lstStyle/>
            <a:p>
              <a:r>
                <a:rPr lang="es-ES" sz="2000" dirty="0" smtClean="0">
                  <a:solidFill>
                    <a:prstClr val="black"/>
                  </a:solidFill>
                </a:rPr>
                <a:t>-Título de propiedad</a:t>
              </a:r>
              <a:endParaRPr lang="es-ES" sz="2000" dirty="0">
                <a:solidFill>
                  <a:prstClr val="black"/>
                </a:solidFill>
              </a:endParaRPr>
            </a:p>
          </p:txBody>
        </p:sp>
      </p:grpSp>
      <p:grpSp>
        <p:nvGrpSpPr>
          <p:cNvPr id="14" name="13 Grupo"/>
          <p:cNvGrpSpPr/>
          <p:nvPr/>
        </p:nvGrpSpPr>
        <p:grpSpPr>
          <a:xfrm>
            <a:off x="1353344" y="2708920"/>
            <a:ext cx="7179096" cy="1008112"/>
            <a:chOff x="1547664" y="2276872"/>
            <a:chExt cx="7179096" cy="1008112"/>
          </a:xfrm>
        </p:grpSpPr>
        <p:sp>
          <p:nvSpPr>
            <p:cNvPr id="7" name="6 Flecha derecha"/>
            <p:cNvSpPr/>
            <p:nvPr/>
          </p:nvSpPr>
          <p:spPr>
            <a:xfrm>
              <a:off x="1547664" y="2276872"/>
              <a:ext cx="4032448" cy="1008112"/>
            </a:xfrm>
            <a:prstGeom prst="rightArrow">
              <a:avLst/>
            </a:prstGeom>
            <a:solidFill>
              <a:srgbClr val="00B0F0"/>
            </a:solidFill>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ES" sz="3200" b="1" dirty="0">
                  <a:solidFill>
                    <a:prstClr val="black"/>
                  </a:solidFill>
                </a:rPr>
                <a:t>Descripción </a:t>
              </a:r>
              <a:r>
                <a:rPr lang="es-ES" sz="3200" b="1" dirty="0" smtClean="0">
                  <a:solidFill>
                    <a:prstClr val="black"/>
                  </a:solidFill>
                </a:rPr>
                <a:t>Física</a:t>
              </a:r>
              <a:endParaRPr lang="es-ES" sz="3200" b="1" dirty="0">
                <a:solidFill>
                  <a:prstClr val="black"/>
                </a:solidFill>
              </a:endParaRPr>
            </a:p>
          </p:txBody>
        </p:sp>
        <p:sp>
          <p:nvSpPr>
            <p:cNvPr id="11" name="10 Rectángulo"/>
            <p:cNvSpPr/>
            <p:nvPr/>
          </p:nvSpPr>
          <p:spPr>
            <a:xfrm>
              <a:off x="5724128" y="2420888"/>
              <a:ext cx="3002632" cy="707886"/>
            </a:xfrm>
            <a:prstGeom prst="rect">
              <a:avLst/>
            </a:prstGeom>
          </p:spPr>
          <p:txBody>
            <a:bodyPr wrap="square">
              <a:spAutoFit/>
            </a:bodyPr>
            <a:lstStyle/>
            <a:p>
              <a:r>
                <a:rPr lang="es-ES" sz="2000" dirty="0">
                  <a:solidFill>
                    <a:prstClr val="black"/>
                  </a:solidFill>
                </a:rPr>
                <a:t>-Descripción general</a:t>
              </a:r>
              <a:br>
                <a:rPr lang="es-ES" sz="2000" dirty="0">
                  <a:solidFill>
                    <a:prstClr val="black"/>
                  </a:solidFill>
                </a:rPr>
              </a:br>
              <a:r>
                <a:rPr lang="es-ES" sz="2000" dirty="0" smtClean="0">
                  <a:solidFill>
                    <a:prstClr val="black"/>
                  </a:solidFill>
                </a:rPr>
                <a:t>-Otras descripciones</a:t>
              </a:r>
              <a:endParaRPr lang="es-ES" sz="2000" dirty="0">
                <a:solidFill>
                  <a:prstClr val="black"/>
                </a:solidFill>
              </a:endParaRPr>
            </a:p>
          </p:txBody>
        </p:sp>
      </p:grpSp>
      <p:grpSp>
        <p:nvGrpSpPr>
          <p:cNvPr id="15" name="14 Grupo"/>
          <p:cNvGrpSpPr/>
          <p:nvPr/>
        </p:nvGrpSpPr>
        <p:grpSpPr>
          <a:xfrm>
            <a:off x="1403648" y="4469631"/>
            <a:ext cx="7370694" cy="1911697"/>
            <a:chOff x="1554560" y="3436551"/>
            <a:chExt cx="7370694" cy="1911697"/>
          </a:xfrm>
        </p:grpSpPr>
        <p:sp>
          <p:nvSpPr>
            <p:cNvPr id="8" name="7 Flecha derecha"/>
            <p:cNvSpPr/>
            <p:nvPr/>
          </p:nvSpPr>
          <p:spPr>
            <a:xfrm>
              <a:off x="1554560" y="3436551"/>
              <a:ext cx="3312368" cy="1899801"/>
            </a:xfrm>
            <a:prstGeom prst="rightArrow">
              <a:avLst/>
            </a:prstGeom>
            <a:solidFill>
              <a:srgbClr val="00FF00"/>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s-ES" b="1" dirty="0" smtClean="0">
                  <a:solidFill>
                    <a:prstClr val="black"/>
                  </a:solidFill>
                </a:rPr>
                <a:t>Otros documentos </a:t>
              </a:r>
              <a:r>
                <a:rPr lang="es-ES" b="1" dirty="0">
                  <a:solidFill>
                    <a:prstClr val="black"/>
                  </a:solidFill>
                </a:rPr>
                <a:t>q</a:t>
              </a:r>
              <a:r>
                <a:rPr lang="es-ES" b="1" dirty="0" smtClean="0">
                  <a:solidFill>
                    <a:prstClr val="black"/>
                  </a:solidFill>
                </a:rPr>
                <a:t>ue </a:t>
              </a:r>
              <a:r>
                <a:rPr lang="es-ES" b="1" dirty="0">
                  <a:solidFill>
                    <a:prstClr val="black"/>
                  </a:solidFill>
                </a:rPr>
                <a:t>d</a:t>
              </a:r>
              <a:r>
                <a:rPr lang="es-ES" b="1" dirty="0" smtClean="0">
                  <a:solidFill>
                    <a:prstClr val="black"/>
                  </a:solidFill>
                </a:rPr>
                <a:t>eben </a:t>
              </a:r>
              <a:r>
                <a:rPr lang="es-ES" b="1" dirty="0">
                  <a:solidFill>
                    <a:prstClr val="black"/>
                  </a:solidFill>
                </a:rPr>
                <a:t>r</a:t>
              </a:r>
              <a:r>
                <a:rPr lang="es-ES" b="1" dirty="0" smtClean="0">
                  <a:solidFill>
                    <a:prstClr val="black"/>
                  </a:solidFill>
                </a:rPr>
                <a:t>elacionarse </a:t>
              </a:r>
              <a:r>
                <a:rPr lang="es-ES" b="1" dirty="0">
                  <a:solidFill>
                    <a:prstClr val="black"/>
                  </a:solidFill>
                </a:rPr>
                <a:t>e</a:t>
              </a:r>
              <a:r>
                <a:rPr lang="es-ES" b="1" dirty="0" smtClean="0">
                  <a:solidFill>
                    <a:prstClr val="black"/>
                  </a:solidFill>
                </a:rPr>
                <a:t>n </a:t>
              </a:r>
            </a:p>
            <a:p>
              <a:pPr algn="ctr"/>
              <a:r>
                <a:rPr lang="es-ES" b="1" dirty="0" smtClean="0">
                  <a:solidFill>
                    <a:prstClr val="black"/>
                  </a:solidFill>
                </a:rPr>
                <a:t>La Escritura</a:t>
              </a:r>
              <a:endParaRPr lang="es-ES" b="1" dirty="0">
                <a:solidFill>
                  <a:prstClr val="black"/>
                </a:solidFill>
              </a:endParaRPr>
            </a:p>
          </p:txBody>
        </p:sp>
        <p:sp>
          <p:nvSpPr>
            <p:cNvPr id="12" name="11 Rectángulo"/>
            <p:cNvSpPr/>
            <p:nvPr/>
          </p:nvSpPr>
          <p:spPr>
            <a:xfrm>
              <a:off x="5076056" y="3717032"/>
              <a:ext cx="3849198" cy="1631216"/>
            </a:xfrm>
            <a:prstGeom prst="rect">
              <a:avLst/>
            </a:prstGeom>
          </p:spPr>
          <p:txBody>
            <a:bodyPr wrap="square">
              <a:spAutoFit/>
            </a:bodyPr>
            <a:lstStyle/>
            <a:p>
              <a:pPr algn="just"/>
              <a:r>
                <a:rPr lang="es-ES" sz="2000" dirty="0" smtClean="0">
                  <a:solidFill>
                    <a:prstClr val="black"/>
                  </a:solidFill>
                </a:rPr>
                <a:t>-Permisos </a:t>
              </a:r>
              <a:r>
                <a:rPr lang="es-ES" sz="2000" dirty="0">
                  <a:solidFill>
                    <a:prstClr val="black"/>
                  </a:solidFill>
                </a:rPr>
                <a:t>previos (SRE, INM, etc.)</a:t>
              </a:r>
              <a:br>
                <a:rPr lang="es-ES" sz="2000" dirty="0">
                  <a:solidFill>
                    <a:prstClr val="black"/>
                  </a:solidFill>
                </a:rPr>
              </a:br>
              <a:r>
                <a:rPr lang="es-ES" sz="2000" dirty="0" smtClean="0">
                  <a:solidFill>
                    <a:prstClr val="black"/>
                  </a:solidFill>
                </a:rPr>
                <a:t>-Documentos </a:t>
              </a:r>
              <a:r>
                <a:rPr lang="es-ES" sz="2000" dirty="0">
                  <a:solidFill>
                    <a:prstClr val="black"/>
                  </a:solidFill>
                </a:rPr>
                <a:t>previos (avisos [preventivos], comprobantes de pagos, certificados de libertad o de gravamen, de uso de suelo, etc.)</a:t>
              </a:r>
            </a:p>
          </p:txBody>
        </p:sp>
      </p:grpSp>
    </p:spTree>
    <p:extLst>
      <p:ext uri="{BB962C8B-B14F-4D97-AF65-F5344CB8AC3E}">
        <p14:creationId xmlns:p14="http://schemas.microsoft.com/office/powerpoint/2010/main" val="2916721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400477" y="44624"/>
            <a:ext cx="566181" cy="6863417"/>
          </a:xfrm>
          <a:prstGeom prst="rect">
            <a:avLst/>
          </a:prstGeom>
          <a:noFill/>
        </p:spPr>
        <p:txBody>
          <a:bodyPr wrap="none" lIns="91440" tIns="45720" rIns="91440" bIns="45720">
            <a:spAutoFit/>
          </a:bodyPr>
          <a:lstStyle/>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C</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L</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A</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U</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S</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U</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L</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A</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D</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O</a:t>
            </a:r>
            <a:endParaRPr lang="es-ES" sz="44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1 Rectángulo"/>
          <p:cNvSpPr/>
          <p:nvPr/>
        </p:nvSpPr>
        <p:spPr>
          <a:xfrm>
            <a:off x="1475656" y="572120"/>
            <a:ext cx="7344816" cy="2352824"/>
          </a:xfrm>
          <a:prstGeom prst="rect">
            <a:avLst/>
          </a:prstGeom>
          <a:solidFill>
            <a:srgbClr val="FFC000"/>
          </a:solidFill>
        </p:spPr>
        <p:txBody>
          <a:bodyPr wrap="square">
            <a:spAutoFit/>
          </a:bodyPr>
          <a:lstStyle/>
          <a:p>
            <a:pPr algn="just">
              <a:lnSpc>
                <a:spcPct val="150000"/>
              </a:lnSpc>
            </a:pPr>
            <a:r>
              <a:rPr lang="es-ES" sz="2000" dirty="0" smtClean="0">
                <a:latin typeface="Arial Black" pitchFamily="34" charset="0"/>
                <a:cs typeface="Aharoni" pitchFamily="2" charset="-79"/>
              </a:rPr>
              <a:t>Es </a:t>
            </a:r>
            <a:r>
              <a:rPr lang="es-ES" sz="2000" dirty="0">
                <a:latin typeface="Arial Black" pitchFamily="34" charset="0"/>
                <a:cs typeface="Aharoni" pitchFamily="2" charset="-79"/>
              </a:rPr>
              <a:t>el elemento medular del contrato, ya que en él se especifica: su objeto, lo deseado o la voluntad de las partes, se establece la finalidad económica del contrato y se satisfacen las necesidades jurídicas de los contratantes</a:t>
            </a:r>
            <a:r>
              <a:rPr lang="es-ES" sz="2000" dirty="0" smtClean="0">
                <a:latin typeface="Arial Black" pitchFamily="34" charset="0"/>
                <a:cs typeface="Aharoni" pitchFamily="2" charset="-79"/>
              </a:rPr>
              <a:t>.</a:t>
            </a:r>
            <a:endParaRPr lang="es-ES" dirty="0">
              <a:latin typeface="Arial Black" pitchFamily="34" charset="0"/>
              <a:cs typeface="Aharoni" pitchFamily="2" charset="-79"/>
            </a:endParaRPr>
          </a:p>
        </p:txBody>
      </p:sp>
      <p:sp>
        <p:nvSpPr>
          <p:cNvPr id="3" name="2 Rectángulo"/>
          <p:cNvSpPr/>
          <p:nvPr/>
        </p:nvSpPr>
        <p:spPr>
          <a:xfrm>
            <a:off x="1475656" y="3559656"/>
            <a:ext cx="7128792" cy="2677656"/>
          </a:xfrm>
          <a:prstGeom prst="rect">
            <a:avLst/>
          </a:prstGeom>
        </p:spPr>
        <p:txBody>
          <a:bodyPr wrap="square">
            <a:spAutoFit/>
          </a:bodyPr>
          <a:lstStyle/>
          <a:p>
            <a:pPr algn="ctr"/>
            <a:r>
              <a:rPr lang="es-ES" sz="2800" dirty="0"/>
              <a:t>Aspectos a considerar: gramatical y jurídico</a:t>
            </a:r>
            <a:br>
              <a:rPr lang="es-ES" sz="2800" dirty="0"/>
            </a:br>
            <a:r>
              <a:rPr lang="es-ES" sz="2800" b="1" dirty="0">
                <a:solidFill>
                  <a:srgbClr val="FF0000"/>
                </a:solidFill>
              </a:rPr>
              <a:t/>
            </a:r>
            <a:br>
              <a:rPr lang="es-ES" sz="2800" b="1" dirty="0">
                <a:solidFill>
                  <a:srgbClr val="FF0000"/>
                </a:solidFill>
              </a:rPr>
            </a:br>
            <a:r>
              <a:rPr lang="es-ES" sz="2800" b="1" dirty="0">
                <a:solidFill>
                  <a:srgbClr val="FF0000"/>
                </a:solidFill>
              </a:rPr>
              <a:t>INTERPRETACION DE LAS </a:t>
            </a:r>
            <a:r>
              <a:rPr lang="es-ES" sz="2800" b="1" dirty="0" smtClean="0">
                <a:solidFill>
                  <a:srgbClr val="FF0000"/>
                </a:solidFill>
              </a:rPr>
              <a:t>CLÁUSULAS</a:t>
            </a:r>
          </a:p>
          <a:p>
            <a:pPr algn="ctr"/>
            <a:endParaRPr lang="es-ES" sz="2800" b="1" dirty="0" smtClean="0">
              <a:solidFill>
                <a:srgbClr val="FF0000"/>
              </a:solidFill>
            </a:endParaRPr>
          </a:p>
          <a:p>
            <a:pPr marL="457200" indent="-457200">
              <a:buFont typeface="Wingdings" pitchFamily="2" charset="2"/>
              <a:buChar char="ü"/>
            </a:pPr>
            <a:r>
              <a:rPr lang="es-ES" sz="2800" dirty="0" smtClean="0"/>
              <a:t>En </a:t>
            </a:r>
            <a:r>
              <a:rPr lang="es-ES" sz="2800" dirty="0"/>
              <a:t>los contratos nominados o </a:t>
            </a:r>
            <a:r>
              <a:rPr lang="es-ES" sz="2800" dirty="0" smtClean="0"/>
              <a:t>típicos</a:t>
            </a:r>
          </a:p>
          <a:p>
            <a:pPr marL="457200" indent="-457200">
              <a:buFont typeface="Wingdings" pitchFamily="2" charset="2"/>
              <a:buChar char="ü"/>
            </a:pPr>
            <a:r>
              <a:rPr lang="es-ES" sz="2800" dirty="0" smtClean="0"/>
              <a:t>En </a:t>
            </a:r>
            <a:r>
              <a:rPr lang="es-ES" sz="2800" dirty="0"/>
              <a:t>los contratos innominados o </a:t>
            </a:r>
            <a:r>
              <a:rPr lang="es-ES" sz="2800" dirty="0" smtClean="0"/>
              <a:t>atípicos</a:t>
            </a:r>
            <a:endParaRPr lang="es-ES" sz="2800" dirty="0"/>
          </a:p>
        </p:txBody>
      </p:sp>
    </p:spTree>
    <p:extLst>
      <p:ext uri="{BB962C8B-B14F-4D97-AF65-F5344CB8AC3E}">
        <p14:creationId xmlns:p14="http://schemas.microsoft.com/office/powerpoint/2010/main" val="760622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5496" y="44624"/>
            <a:ext cx="566181" cy="6863417"/>
          </a:xfrm>
          <a:prstGeom prst="rect">
            <a:avLst/>
          </a:prstGeom>
          <a:noFill/>
        </p:spPr>
        <p:txBody>
          <a:bodyPr wrap="none" lIns="91440" tIns="45720" rIns="91440" bIns="45720">
            <a:spAutoFit/>
          </a:bodyPr>
          <a:lstStyle/>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C</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L</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A</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U</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S</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U</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L</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A</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D</a:t>
            </a:r>
          </a:p>
          <a:p>
            <a:pPr algn="ctr"/>
            <a:r>
              <a:rPr lang="es-ES" sz="44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O</a:t>
            </a:r>
            <a:endParaRPr lang="es-ES" sz="44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grpSp>
        <p:nvGrpSpPr>
          <p:cNvPr id="13" name="12 Grupo"/>
          <p:cNvGrpSpPr/>
          <p:nvPr/>
        </p:nvGrpSpPr>
        <p:grpSpPr>
          <a:xfrm>
            <a:off x="827584" y="620688"/>
            <a:ext cx="8064896" cy="1015663"/>
            <a:chOff x="1547664" y="476672"/>
            <a:chExt cx="8064896" cy="1015663"/>
          </a:xfrm>
        </p:grpSpPr>
        <p:sp>
          <p:nvSpPr>
            <p:cNvPr id="6" name="5 Flecha derecha"/>
            <p:cNvSpPr/>
            <p:nvPr/>
          </p:nvSpPr>
          <p:spPr>
            <a:xfrm>
              <a:off x="1547664" y="476672"/>
              <a:ext cx="2304256" cy="1008112"/>
            </a:xfrm>
            <a:prstGeom prst="rightArrow">
              <a:avLst/>
            </a:prstGeom>
            <a:solidFill>
              <a:srgbClr val="FFFF00"/>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3200" b="1" dirty="0" smtClean="0">
                  <a:solidFill>
                    <a:prstClr val="black"/>
                  </a:solidFill>
                </a:rPr>
                <a:t>Esenciales</a:t>
              </a:r>
              <a:endParaRPr lang="es-ES" sz="3200" b="1" dirty="0">
                <a:solidFill>
                  <a:prstClr val="black"/>
                </a:solidFill>
              </a:endParaRPr>
            </a:p>
          </p:txBody>
        </p:sp>
        <p:sp>
          <p:nvSpPr>
            <p:cNvPr id="10" name="9 Rectángulo"/>
            <p:cNvSpPr/>
            <p:nvPr/>
          </p:nvSpPr>
          <p:spPr>
            <a:xfrm>
              <a:off x="3851920" y="476672"/>
              <a:ext cx="5760640" cy="1015663"/>
            </a:xfrm>
            <a:prstGeom prst="rect">
              <a:avLst/>
            </a:prstGeom>
            <a:ln>
              <a:noFill/>
            </a:ln>
          </p:spPr>
          <p:txBody>
            <a:bodyPr wrap="square">
              <a:spAutoFit/>
            </a:bodyPr>
            <a:lstStyle/>
            <a:p>
              <a:pPr algn="just"/>
              <a:r>
                <a:rPr lang="es-ES" sz="2000" dirty="0" smtClean="0">
                  <a:solidFill>
                    <a:prstClr val="black"/>
                  </a:solidFill>
                </a:rPr>
                <a:t>-Irrenunciables</a:t>
              </a:r>
            </a:p>
            <a:p>
              <a:pPr algn="just"/>
              <a:endParaRPr lang="es-ES" sz="2000" dirty="0" smtClean="0">
                <a:solidFill>
                  <a:prstClr val="black"/>
                </a:solidFill>
              </a:endParaRPr>
            </a:p>
            <a:p>
              <a:pPr algn="just"/>
              <a:r>
                <a:rPr lang="es-ES" sz="2000" dirty="0">
                  <a:solidFill>
                    <a:prstClr val="black"/>
                  </a:solidFill>
                </a:rPr>
                <a:t>-</a:t>
              </a:r>
              <a:r>
                <a:rPr lang="es-ES" sz="2000" dirty="0" smtClean="0">
                  <a:solidFill>
                    <a:prstClr val="black"/>
                  </a:solidFill>
                </a:rPr>
                <a:t>Son </a:t>
              </a:r>
              <a:r>
                <a:rPr lang="es-ES" sz="2000" dirty="0">
                  <a:solidFill>
                    <a:prstClr val="black"/>
                  </a:solidFill>
                </a:rPr>
                <a:t>aquellas sin las cuales no existe el contrato. </a:t>
              </a:r>
            </a:p>
          </p:txBody>
        </p:sp>
      </p:grpSp>
      <p:grpSp>
        <p:nvGrpSpPr>
          <p:cNvPr id="14" name="13 Grupo"/>
          <p:cNvGrpSpPr/>
          <p:nvPr/>
        </p:nvGrpSpPr>
        <p:grpSpPr>
          <a:xfrm>
            <a:off x="899592" y="2125305"/>
            <a:ext cx="5328592" cy="1015663"/>
            <a:chOff x="1547664" y="2276872"/>
            <a:chExt cx="5328592" cy="1015663"/>
          </a:xfrm>
        </p:grpSpPr>
        <p:sp>
          <p:nvSpPr>
            <p:cNvPr id="7" name="6 Flecha derecha"/>
            <p:cNvSpPr/>
            <p:nvPr/>
          </p:nvSpPr>
          <p:spPr>
            <a:xfrm>
              <a:off x="1547664" y="2276872"/>
              <a:ext cx="2304256" cy="1008112"/>
            </a:xfrm>
            <a:prstGeom prst="rightArrow">
              <a:avLst/>
            </a:prstGeom>
            <a:solidFill>
              <a:srgbClr val="00B0F0"/>
            </a:solidFill>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ES" sz="3200" b="1" dirty="0">
                  <a:solidFill>
                    <a:prstClr val="black"/>
                  </a:solidFill>
                </a:rPr>
                <a:t>Naturales  </a:t>
              </a:r>
            </a:p>
          </p:txBody>
        </p:sp>
        <p:sp>
          <p:nvSpPr>
            <p:cNvPr id="11" name="10 Rectángulo"/>
            <p:cNvSpPr/>
            <p:nvPr/>
          </p:nvSpPr>
          <p:spPr>
            <a:xfrm>
              <a:off x="3873624" y="2276872"/>
              <a:ext cx="3002632" cy="1015663"/>
            </a:xfrm>
            <a:prstGeom prst="rect">
              <a:avLst/>
            </a:prstGeom>
          </p:spPr>
          <p:txBody>
            <a:bodyPr wrap="square">
              <a:spAutoFit/>
            </a:bodyPr>
            <a:lstStyle/>
            <a:p>
              <a:r>
                <a:rPr lang="es-ES" sz="2000" dirty="0" smtClean="0">
                  <a:solidFill>
                    <a:prstClr val="black"/>
                  </a:solidFill>
                </a:rPr>
                <a:t>-Renunciables</a:t>
              </a:r>
            </a:p>
            <a:p>
              <a:endParaRPr lang="es-ES" sz="2000" dirty="0" smtClean="0">
                <a:solidFill>
                  <a:prstClr val="black"/>
                </a:solidFill>
              </a:endParaRPr>
            </a:p>
            <a:p>
              <a:r>
                <a:rPr lang="es-ES" sz="2000" dirty="0">
                  <a:solidFill>
                    <a:prstClr val="black"/>
                  </a:solidFill>
                </a:rPr>
                <a:t>-</a:t>
              </a:r>
              <a:r>
                <a:rPr lang="es-ES" sz="2000" dirty="0" smtClean="0">
                  <a:solidFill>
                    <a:prstClr val="black"/>
                  </a:solidFill>
                </a:rPr>
                <a:t>Están implícitas </a:t>
              </a:r>
              <a:endParaRPr lang="es-ES" sz="2000" dirty="0">
                <a:solidFill>
                  <a:prstClr val="black"/>
                </a:solidFill>
              </a:endParaRPr>
            </a:p>
          </p:txBody>
        </p:sp>
      </p:grpSp>
      <p:grpSp>
        <p:nvGrpSpPr>
          <p:cNvPr id="12" name="11 Grupo"/>
          <p:cNvGrpSpPr/>
          <p:nvPr/>
        </p:nvGrpSpPr>
        <p:grpSpPr>
          <a:xfrm>
            <a:off x="899592" y="3717032"/>
            <a:ext cx="5328592" cy="1015663"/>
            <a:chOff x="1547664" y="2276872"/>
            <a:chExt cx="5328592" cy="1015663"/>
          </a:xfrm>
        </p:grpSpPr>
        <p:sp>
          <p:nvSpPr>
            <p:cNvPr id="15" name="14 Flecha derecha"/>
            <p:cNvSpPr/>
            <p:nvPr/>
          </p:nvSpPr>
          <p:spPr>
            <a:xfrm>
              <a:off x="1547664" y="2276872"/>
              <a:ext cx="2304256" cy="1008112"/>
            </a:xfrm>
            <a:prstGeom prst="rightArrow">
              <a:avLst/>
            </a:prstGeom>
            <a:solidFill>
              <a:srgbClr val="00FF00"/>
            </a:solidFill>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ES" sz="3200" b="1" dirty="0">
                  <a:solidFill>
                    <a:prstClr val="black"/>
                  </a:solidFill>
                </a:rPr>
                <a:t>Naturales  </a:t>
              </a:r>
            </a:p>
          </p:txBody>
        </p:sp>
        <p:sp>
          <p:nvSpPr>
            <p:cNvPr id="16" name="15 Rectángulo"/>
            <p:cNvSpPr/>
            <p:nvPr/>
          </p:nvSpPr>
          <p:spPr>
            <a:xfrm>
              <a:off x="3873624" y="2276872"/>
              <a:ext cx="3002632" cy="1015663"/>
            </a:xfrm>
            <a:prstGeom prst="rect">
              <a:avLst/>
            </a:prstGeom>
          </p:spPr>
          <p:txBody>
            <a:bodyPr wrap="square">
              <a:spAutoFit/>
            </a:bodyPr>
            <a:lstStyle/>
            <a:p>
              <a:r>
                <a:rPr lang="es-ES" sz="2000" dirty="0" smtClean="0">
                  <a:solidFill>
                    <a:prstClr val="black"/>
                  </a:solidFill>
                </a:rPr>
                <a:t>-Condicionales</a:t>
              </a:r>
            </a:p>
            <a:p>
              <a:endParaRPr lang="es-ES" sz="2000" dirty="0" smtClean="0">
                <a:solidFill>
                  <a:prstClr val="black"/>
                </a:solidFill>
              </a:endParaRPr>
            </a:p>
            <a:p>
              <a:r>
                <a:rPr lang="es-ES" sz="2000" dirty="0" smtClean="0">
                  <a:solidFill>
                    <a:prstClr val="black"/>
                  </a:solidFill>
                </a:rPr>
                <a:t>-Penales</a:t>
              </a:r>
              <a:endParaRPr lang="es-ES" sz="2000" dirty="0">
                <a:solidFill>
                  <a:prstClr val="black"/>
                </a:solidFill>
              </a:endParaRPr>
            </a:p>
          </p:txBody>
        </p:sp>
      </p:grpSp>
      <p:sp>
        <p:nvSpPr>
          <p:cNvPr id="18" name="17 Flecha derecha"/>
          <p:cNvSpPr/>
          <p:nvPr/>
        </p:nvSpPr>
        <p:spPr>
          <a:xfrm>
            <a:off x="899592" y="5293657"/>
            <a:ext cx="2304256" cy="1008112"/>
          </a:xfrm>
          <a:prstGeom prst="rightArrow">
            <a:avLst/>
          </a:prstGeom>
          <a:solidFill>
            <a:srgbClr val="FF0066"/>
          </a:solidFill>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ES" sz="3200" b="1" dirty="0" smtClean="0">
                <a:solidFill>
                  <a:prstClr val="black"/>
                </a:solidFill>
              </a:rPr>
              <a:t>Estilo </a:t>
            </a:r>
            <a:endParaRPr lang="es-ES" sz="3200" b="1" dirty="0">
              <a:solidFill>
                <a:prstClr val="black"/>
              </a:solidFill>
            </a:endParaRPr>
          </a:p>
        </p:txBody>
      </p:sp>
    </p:spTree>
    <p:extLst>
      <p:ext uri="{BB962C8B-B14F-4D97-AF65-F5344CB8AC3E}">
        <p14:creationId xmlns:p14="http://schemas.microsoft.com/office/powerpoint/2010/main" val="2921282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93872" y="-27384"/>
            <a:ext cx="548547" cy="6986528"/>
          </a:xfrm>
          <a:prstGeom prst="rect">
            <a:avLst/>
          </a:prstGeom>
          <a:noFill/>
        </p:spPr>
        <p:txBody>
          <a:bodyPr wrap="none" lIns="91440" tIns="45720" rIns="91440" bIns="45720">
            <a:spAutoFit/>
          </a:bodyPr>
          <a:lstStyle/>
          <a:p>
            <a:pPr algn="ctr"/>
            <a:r>
              <a:rPr lang="es-ES"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R</a:t>
            </a:r>
          </a:p>
          <a:p>
            <a:pPr algn="ctr"/>
            <a:r>
              <a:rPr lang="es-ES"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E</a:t>
            </a:r>
          </a:p>
          <a:p>
            <a:pPr algn="ctr"/>
            <a:r>
              <a:rPr lang="es-ES"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P</a:t>
            </a:r>
          </a:p>
          <a:p>
            <a:pPr algn="ctr"/>
            <a:r>
              <a:rPr lang="es-ES"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R</a:t>
            </a:r>
          </a:p>
          <a:p>
            <a:pPr algn="ctr"/>
            <a:r>
              <a:rPr lang="es-ES"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E</a:t>
            </a:r>
          </a:p>
          <a:p>
            <a:pPr algn="ctr"/>
            <a:r>
              <a:rPr lang="es-ES"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S</a:t>
            </a:r>
          </a:p>
          <a:p>
            <a:pPr algn="ctr"/>
            <a:r>
              <a:rPr lang="es-ES"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E</a:t>
            </a:r>
          </a:p>
          <a:p>
            <a:pPr algn="ctr"/>
            <a:r>
              <a:rPr lang="es-ES"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N</a:t>
            </a:r>
          </a:p>
          <a:p>
            <a:pPr algn="ctr"/>
            <a:r>
              <a:rPr lang="es-ES"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T</a:t>
            </a:r>
          </a:p>
          <a:p>
            <a:pPr algn="ctr"/>
            <a:r>
              <a:rPr lang="es-ES"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A</a:t>
            </a:r>
          </a:p>
          <a:p>
            <a:pPr algn="ctr"/>
            <a:r>
              <a:rPr lang="es-ES"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C</a:t>
            </a:r>
          </a:p>
          <a:p>
            <a:pPr algn="ctr"/>
            <a:r>
              <a:rPr lang="es-ES"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I</a:t>
            </a:r>
          </a:p>
          <a:p>
            <a:pPr algn="ctr"/>
            <a:r>
              <a:rPr lang="es-ES"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Ó</a:t>
            </a:r>
          </a:p>
          <a:p>
            <a:pPr algn="ctr"/>
            <a:r>
              <a:rPr lang="es-ES" sz="32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N </a:t>
            </a:r>
            <a:endParaRPr lang="es-ES" sz="32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grpSp>
        <p:nvGrpSpPr>
          <p:cNvPr id="13" name="12 Grupo"/>
          <p:cNvGrpSpPr/>
          <p:nvPr/>
        </p:nvGrpSpPr>
        <p:grpSpPr>
          <a:xfrm>
            <a:off x="1331640" y="836712"/>
            <a:ext cx="5328592" cy="1008112"/>
            <a:chOff x="1547664" y="476672"/>
            <a:chExt cx="5328592" cy="1008112"/>
          </a:xfrm>
        </p:grpSpPr>
        <p:sp>
          <p:nvSpPr>
            <p:cNvPr id="6" name="5 Flecha derecha"/>
            <p:cNvSpPr/>
            <p:nvPr/>
          </p:nvSpPr>
          <p:spPr>
            <a:xfrm>
              <a:off x="1547664" y="476672"/>
              <a:ext cx="2376264" cy="1008112"/>
            </a:xfrm>
            <a:prstGeom prst="rightArrow">
              <a:avLst/>
            </a:prstGeom>
            <a:solidFill>
              <a:srgbClr val="FFFF00"/>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3200" b="1" dirty="0" smtClean="0">
                  <a:solidFill>
                    <a:prstClr val="black"/>
                  </a:solidFill>
                </a:rPr>
                <a:t>Voluntaria</a:t>
              </a:r>
              <a:endParaRPr lang="es-ES" sz="3200" b="1" dirty="0">
                <a:solidFill>
                  <a:prstClr val="black"/>
                </a:solidFill>
              </a:endParaRPr>
            </a:p>
          </p:txBody>
        </p:sp>
        <p:sp>
          <p:nvSpPr>
            <p:cNvPr id="10" name="9 Rectángulo"/>
            <p:cNvSpPr/>
            <p:nvPr/>
          </p:nvSpPr>
          <p:spPr>
            <a:xfrm>
              <a:off x="3978642" y="626785"/>
              <a:ext cx="2897614" cy="707886"/>
            </a:xfrm>
            <a:prstGeom prst="rect">
              <a:avLst/>
            </a:prstGeom>
            <a:ln>
              <a:noFill/>
            </a:ln>
          </p:spPr>
          <p:txBody>
            <a:bodyPr wrap="square">
              <a:spAutoFit/>
            </a:bodyPr>
            <a:lstStyle/>
            <a:p>
              <a:r>
                <a:rPr lang="es-ES" sz="2000" dirty="0" smtClean="0">
                  <a:solidFill>
                    <a:prstClr val="black"/>
                  </a:solidFill>
                </a:rPr>
                <a:t>-Mandato</a:t>
              </a:r>
            </a:p>
            <a:p>
              <a:r>
                <a:rPr lang="es-ES" sz="2000" dirty="0" smtClean="0">
                  <a:solidFill>
                    <a:prstClr val="black"/>
                  </a:solidFill>
                </a:rPr>
                <a:t>-Poder </a:t>
              </a:r>
              <a:endParaRPr lang="es-ES" sz="2000" dirty="0">
                <a:solidFill>
                  <a:prstClr val="black"/>
                </a:solidFill>
              </a:endParaRPr>
            </a:p>
          </p:txBody>
        </p:sp>
      </p:grpSp>
      <p:grpSp>
        <p:nvGrpSpPr>
          <p:cNvPr id="14" name="13 Grupo"/>
          <p:cNvGrpSpPr/>
          <p:nvPr/>
        </p:nvGrpSpPr>
        <p:grpSpPr>
          <a:xfrm>
            <a:off x="1353344" y="2498120"/>
            <a:ext cx="4808821" cy="1938992"/>
            <a:chOff x="1547664" y="1850048"/>
            <a:chExt cx="4808821" cy="1938992"/>
          </a:xfrm>
        </p:grpSpPr>
        <p:sp>
          <p:nvSpPr>
            <p:cNvPr id="7" name="6 Flecha derecha"/>
            <p:cNvSpPr/>
            <p:nvPr/>
          </p:nvSpPr>
          <p:spPr>
            <a:xfrm>
              <a:off x="1547664" y="2276872"/>
              <a:ext cx="1634480" cy="1008112"/>
            </a:xfrm>
            <a:prstGeom prst="rightArrow">
              <a:avLst/>
            </a:prstGeom>
            <a:solidFill>
              <a:srgbClr val="00B0F0"/>
            </a:solidFill>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ES" sz="3200" b="1" dirty="0" smtClean="0">
                  <a:solidFill>
                    <a:prstClr val="black"/>
                  </a:solidFill>
                </a:rPr>
                <a:t>Legal </a:t>
              </a:r>
              <a:endParaRPr lang="es-ES" sz="3200" b="1" dirty="0">
                <a:solidFill>
                  <a:prstClr val="black"/>
                </a:solidFill>
              </a:endParaRPr>
            </a:p>
          </p:txBody>
        </p:sp>
        <p:sp>
          <p:nvSpPr>
            <p:cNvPr id="11" name="10 Rectángulo"/>
            <p:cNvSpPr/>
            <p:nvPr/>
          </p:nvSpPr>
          <p:spPr>
            <a:xfrm>
              <a:off x="3353853" y="1850048"/>
              <a:ext cx="3002632" cy="1938992"/>
            </a:xfrm>
            <a:prstGeom prst="rect">
              <a:avLst/>
            </a:prstGeom>
          </p:spPr>
          <p:txBody>
            <a:bodyPr wrap="square">
              <a:spAutoFit/>
            </a:bodyPr>
            <a:lstStyle/>
            <a:p>
              <a:r>
                <a:rPr lang="es-ES" sz="2000" dirty="0" smtClean="0">
                  <a:solidFill>
                    <a:prstClr val="black"/>
                  </a:solidFill>
                </a:rPr>
                <a:t>-Menores</a:t>
              </a:r>
            </a:p>
            <a:p>
              <a:r>
                <a:rPr lang="es-ES" sz="2000" dirty="0" smtClean="0">
                  <a:solidFill>
                    <a:prstClr val="black"/>
                  </a:solidFill>
                </a:rPr>
                <a:t>-Sucesiones</a:t>
              </a:r>
            </a:p>
            <a:p>
              <a:r>
                <a:rPr lang="es-ES" sz="2000" dirty="0" smtClean="0">
                  <a:solidFill>
                    <a:prstClr val="black"/>
                  </a:solidFill>
                </a:rPr>
                <a:t>-Concursos</a:t>
              </a:r>
            </a:p>
            <a:p>
              <a:r>
                <a:rPr lang="es-ES" sz="2000" dirty="0" smtClean="0">
                  <a:solidFill>
                    <a:prstClr val="black"/>
                  </a:solidFill>
                </a:rPr>
                <a:t>-Condóminos</a:t>
              </a:r>
            </a:p>
            <a:p>
              <a:r>
                <a:rPr lang="es-ES" sz="2000" dirty="0" smtClean="0">
                  <a:solidFill>
                    <a:prstClr val="black"/>
                  </a:solidFill>
                </a:rPr>
                <a:t>-Ejidos</a:t>
              </a:r>
            </a:p>
            <a:p>
              <a:r>
                <a:rPr lang="es-ES" sz="2000" dirty="0" smtClean="0">
                  <a:solidFill>
                    <a:prstClr val="black"/>
                  </a:solidFill>
                </a:rPr>
                <a:t>-Ausentes</a:t>
              </a:r>
              <a:endParaRPr lang="es-ES" sz="2000" dirty="0">
                <a:solidFill>
                  <a:prstClr val="black"/>
                </a:solidFill>
              </a:endParaRPr>
            </a:p>
          </p:txBody>
        </p:sp>
      </p:grpSp>
      <p:sp>
        <p:nvSpPr>
          <p:cNvPr id="2" name="1 Rectángulo"/>
          <p:cNvSpPr/>
          <p:nvPr/>
        </p:nvSpPr>
        <p:spPr>
          <a:xfrm>
            <a:off x="2267744" y="97468"/>
            <a:ext cx="5271379" cy="523220"/>
          </a:xfrm>
          <a:prstGeom prst="rect">
            <a:avLst/>
          </a:prstGeom>
        </p:spPr>
        <p:txBody>
          <a:bodyPr wrap="none">
            <a:spAutoFit/>
          </a:bodyPr>
          <a:lstStyle/>
          <a:p>
            <a:r>
              <a:rPr lang="es-ES" sz="2800" b="1" i="1" dirty="0" smtClean="0"/>
              <a:t>Clasificación de La Representación</a:t>
            </a:r>
            <a:endParaRPr lang="es-ES" sz="2800" b="1" dirty="0"/>
          </a:p>
        </p:txBody>
      </p:sp>
      <p:grpSp>
        <p:nvGrpSpPr>
          <p:cNvPr id="17" name="16 Grupo"/>
          <p:cNvGrpSpPr/>
          <p:nvPr/>
        </p:nvGrpSpPr>
        <p:grpSpPr>
          <a:xfrm>
            <a:off x="1370874" y="4933617"/>
            <a:ext cx="7377590" cy="1015663"/>
            <a:chOff x="1547664" y="3717032"/>
            <a:chExt cx="7377590" cy="1015663"/>
          </a:xfrm>
        </p:grpSpPr>
        <p:sp>
          <p:nvSpPr>
            <p:cNvPr id="18" name="17 Flecha derecha"/>
            <p:cNvSpPr/>
            <p:nvPr/>
          </p:nvSpPr>
          <p:spPr>
            <a:xfrm>
              <a:off x="1547664" y="3717032"/>
              <a:ext cx="1788659" cy="1008112"/>
            </a:xfrm>
            <a:prstGeom prst="rightArrow">
              <a:avLst/>
            </a:prstGeom>
            <a:solidFill>
              <a:srgbClr val="00FF00"/>
            </a:solidFill>
            <a:ln>
              <a:solidFill>
                <a:schemeClr val="bg1"/>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es-ES" sz="2400" b="1" dirty="0" smtClean="0"/>
                <a:t>Orgánica</a:t>
              </a:r>
              <a:endParaRPr lang="es-ES" sz="2400" b="1" dirty="0"/>
            </a:p>
          </p:txBody>
        </p:sp>
        <p:sp>
          <p:nvSpPr>
            <p:cNvPr id="19" name="18 Rectángulo"/>
            <p:cNvSpPr/>
            <p:nvPr/>
          </p:nvSpPr>
          <p:spPr>
            <a:xfrm>
              <a:off x="3336323" y="3717032"/>
              <a:ext cx="5588931" cy="1015663"/>
            </a:xfrm>
            <a:prstGeom prst="rect">
              <a:avLst/>
            </a:prstGeom>
          </p:spPr>
          <p:txBody>
            <a:bodyPr wrap="square">
              <a:spAutoFit/>
            </a:bodyPr>
            <a:lstStyle/>
            <a:p>
              <a:pPr algn="just"/>
              <a:r>
                <a:rPr lang="es-ES" sz="2000" dirty="0" smtClean="0"/>
                <a:t>-Personales morales</a:t>
              </a:r>
            </a:p>
            <a:p>
              <a:pPr algn="just"/>
              <a:r>
                <a:rPr lang="es-ES" sz="2000" dirty="0" smtClean="0"/>
                <a:t>-Órganos </a:t>
              </a:r>
              <a:r>
                <a:rPr lang="es-ES" sz="2000" dirty="0"/>
                <a:t>del </a:t>
              </a:r>
              <a:r>
                <a:rPr lang="es-ES" sz="2000" dirty="0" smtClean="0"/>
                <a:t>Estado</a:t>
              </a:r>
            </a:p>
            <a:p>
              <a:pPr algn="just"/>
              <a:r>
                <a:rPr lang="es-ES" sz="2000" dirty="0" smtClean="0"/>
                <a:t>-Personas </a:t>
              </a:r>
              <a:r>
                <a:rPr lang="es-ES" sz="2000" dirty="0"/>
                <a:t>de naturaleza privada (civil y mercantil).</a:t>
              </a:r>
            </a:p>
          </p:txBody>
        </p:sp>
      </p:grpSp>
    </p:spTree>
    <p:extLst>
      <p:ext uri="{BB962C8B-B14F-4D97-AF65-F5344CB8AC3E}">
        <p14:creationId xmlns:p14="http://schemas.microsoft.com/office/powerpoint/2010/main" val="1342291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95536" y="574223"/>
            <a:ext cx="8424936" cy="5878532"/>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Tema: LA ESCRITURA PÚBLICA.</a:t>
            </a:r>
          </a:p>
          <a:p>
            <a:pPr algn="just"/>
            <a:endParaRPr lang="es-MX" sz="2800" b="1" dirty="0">
              <a:solidFill>
                <a:prstClr val="black"/>
              </a:solidFill>
              <a:latin typeface="Arial" pitchFamily="34" charset="0"/>
              <a:cs typeface="Arial" pitchFamily="34" charset="0"/>
            </a:endParaRPr>
          </a:p>
          <a:p>
            <a:pPr algn="just"/>
            <a:r>
              <a:rPr lang="es-MX" sz="2800" b="1" dirty="0" smtClean="0">
                <a:solidFill>
                  <a:prstClr val="black"/>
                </a:solidFill>
                <a:latin typeface="Arial" pitchFamily="34" charset="0"/>
                <a:cs typeface="Arial" pitchFamily="34" charset="0"/>
              </a:rPr>
              <a:t>Resumen</a:t>
            </a:r>
            <a:r>
              <a:rPr lang="es-MX" sz="2800" b="1" dirty="0">
                <a:solidFill>
                  <a:prstClr val="black"/>
                </a:solidFill>
                <a:latin typeface="Arial" pitchFamily="34" charset="0"/>
                <a:cs typeface="Arial" pitchFamily="34" charset="0"/>
              </a:rPr>
              <a:t>:</a:t>
            </a:r>
          </a:p>
          <a:p>
            <a:pPr algn="just"/>
            <a:endParaRPr lang="es-MX" sz="2000" b="1" dirty="0">
              <a:solidFill>
                <a:prstClr val="black"/>
              </a:solidFill>
              <a:latin typeface="Arial" pitchFamily="34" charset="0"/>
              <a:cs typeface="Arial" pitchFamily="34" charset="0"/>
            </a:endParaRPr>
          </a:p>
          <a:p>
            <a:pPr algn="just">
              <a:lnSpc>
                <a:spcPct val="150000"/>
              </a:lnSpc>
            </a:pPr>
            <a:r>
              <a:rPr lang="es-ES" sz="2000" b="1" dirty="0">
                <a:solidFill>
                  <a:prstClr val="black"/>
                </a:solidFill>
                <a:latin typeface="Arial" pitchFamily="34" charset="0"/>
                <a:cs typeface="Arial" pitchFamily="34" charset="0"/>
              </a:rPr>
              <a:t>La escritura pública es un documento en el que se hace constar ante Notario público un determinado hecho o derecho autorizado por un fedatario público (notario), que da fe sobre la Capacidad jurídica de los otorgantes, el contenido del mismo y la fecha en que se realizó. </a:t>
            </a:r>
            <a:endParaRPr lang="es-ES" sz="2000" b="1" dirty="0" smtClean="0">
              <a:solidFill>
                <a:prstClr val="black"/>
              </a:solidFill>
              <a:latin typeface="Arial" pitchFamily="34" charset="0"/>
              <a:cs typeface="Arial" pitchFamily="34" charset="0"/>
            </a:endParaRPr>
          </a:p>
          <a:p>
            <a:pPr algn="just">
              <a:lnSpc>
                <a:spcPct val="150000"/>
              </a:lnSpc>
            </a:pPr>
            <a:endParaRPr lang="es-ES" sz="2000" b="1" dirty="0">
              <a:solidFill>
                <a:prstClr val="black"/>
              </a:solidFill>
              <a:latin typeface="Arial" pitchFamily="34" charset="0"/>
              <a:cs typeface="Arial" pitchFamily="34" charset="0"/>
            </a:endParaRPr>
          </a:p>
          <a:p>
            <a:pPr algn="just">
              <a:lnSpc>
                <a:spcPct val="150000"/>
              </a:lnSpc>
            </a:pPr>
            <a:r>
              <a:rPr lang="es-MX" sz="2800" b="1" dirty="0" smtClean="0">
                <a:solidFill>
                  <a:prstClr val="black"/>
                </a:solidFill>
                <a:latin typeface="Arial" pitchFamily="34" charset="0"/>
                <a:cs typeface="Arial" pitchFamily="34" charset="0"/>
              </a:rPr>
              <a:t>Palabras </a:t>
            </a:r>
            <a:r>
              <a:rPr lang="es-MX" sz="2800" b="1" dirty="0">
                <a:solidFill>
                  <a:prstClr val="black"/>
                </a:solidFill>
                <a:latin typeface="Arial" pitchFamily="34" charset="0"/>
                <a:cs typeface="Arial" pitchFamily="34" charset="0"/>
              </a:rPr>
              <a:t>clave: </a:t>
            </a:r>
          </a:p>
          <a:p>
            <a:pPr algn="just"/>
            <a:endParaRPr lang="es-MX" sz="2000" b="1" dirty="0">
              <a:solidFill>
                <a:prstClr val="black"/>
              </a:solidFill>
              <a:latin typeface="Arial" pitchFamily="34" charset="0"/>
              <a:cs typeface="Arial" pitchFamily="34" charset="0"/>
            </a:endParaRPr>
          </a:p>
          <a:p>
            <a:pPr algn="just">
              <a:lnSpc>
                <a:spcPct val="150000"/>
              </a:lnSpc>
            </a:pPr>
            <a:r>
              <a:rPr lang="es-MX" sz="2000" b="1" dirty="0" smtClean="0">
                <a:solidFill>
                  <a:prstClr val="black"/>
                </a:solidFill>
                <a:latin typeface="Arial" pitchFamily="34" charset="0"/>
                <a:cs typeface="Arial" pitchFamily="34" charset="0"/>
              </a:rPr>
              <a:t>Escritura pública, instrumento público, notario público, testimonio. </a:t>
            </a:r>
            <a:endParaRPr lang="es-MX" sz="20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0471986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60210" y="73069"/>
            <a:ext cx="615874" cy="6740307"/>
          </a:xfrm>
          <a:prstGeom prst="rect">
            <a:avLst/>
          </a:prstGeom>
          <a:noFill/>
        </p:spPr>
        <p:txBody>
          <a:bodyPr wrap="none" lIns="91440" tIns="45720" rIns="91440" bIns="45720">
            <a:spAutoFit/>
          </a:bodyPr>
          <a:lstStyle/>
          <a:p>
            <a:pPr algn="ctr"/>
            <a:r>
              <a:rPr lang="es-ES" sz="4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G</a:t>
            </a:r>
          </a:p>
          <a:p>
            <a:pPr algn="ctr"/>
            <a:r>
              <a:rPr lang="es-ES" sz="4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E</a:t>
            </a:r>
          </a:p>
          <a:p>
            <a:pPr algn="ctr"/>
            <a:r>
              <a:rPr lang="es-ES" sz="4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N</a:t>
            </a:r>
          </a:p>
          <a:p>
            <a:pPr algn="ctr"/>
            <a:r>
              <a:rPr lang="es-ES" sz="4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E</a:t>
            </a:r>
          </a:p>
          <a:p>
            <a:pPr algn="ctr"/>
            <a:r>
              <a:rPr lang="es-ES" sz="4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R</a:t>
            </a:r>
          </a:p>
          <a:p>
            <a:pPr algn="ctr"/>
            <a:r>
              <a:rPr lang="es-ES" sz="4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A</a:t>
            </a:r>
          </a:p>
          <a:p>
            <a:pPr algn="ctr"/>
            <a:r>
              <a:rPr lang="es-ES" sz="4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L</a:t>
            </a:r>
          </a:p>
          <a:p>
            <a:pPr algn="ctr"/>
            <a:r>
              <a:rPr lang="es-ES" sz="4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E</a:t>
            </a:r>
          </a:p>
          <a:p>
            <a:pPr algn="ctr"/>
            <a:r>
              <a:rPr lang="es-ES" sz="4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S </a:t>
            </a:r>
            <a:endParaRPr lang="es-ES" sz="48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1 Rectángulo"/>
          <p:cNvSpPr/>
          <p:nvPr/>
        </p:nvSpPr>
        <p:spPr>
          <a:xfrm>
            <a:off x="1547664" y="764704"/>
            <a:ext cx="6453754" cy="5632311"/>
          </a:xfrm>
          <a:prstGeom prst="rect">
            <a:avLst/>
          </a:prstGeom>
        </p:spPr>
        <p:txBody>
          <a:bodyPr wrap="none">
            <a:spAutoFit/>
          </a:bodyPr>
          <a:lstStyle/>
          <a:p>
            <a:r>
              <a:rPr lang="es-ES" sz="4000" b="1" i="1" dirty="0" smtClean="0">
                <a:solidFill>
                  <a:prstClr val="black"/>
                </a:solidFill>
              </a:rPr>
              <a:t>-Nombre </a:t>
            </a:r>
            <a:r>
              <a:rPr lang="es-ES" sz="4000" b="1" i="1" dirty="0">
                <a:solidFill>
                  <a:prstClr val="black"/>
                </a:solidFill>
              </a:rPr>
              <a:t>y apellidos.</a:t>
            </a:r>
            <a:br>
              <a:rPr lang="es-ES" sz="4000" b="1" i="1" dirty="0">
                <a:solidFill>
                  <a:prstClr val="black"/>
                </a:solidFill>
              </a:rPr>
            </a:br>
            <a:endParaRPr lang="es-ES" sz="4000" b="1" i="1" dirty="0" smtClean="0">
              <a:solidFill>
                <a:prstClr val="black"/>
              </a:solidFill>
            </a:endParaRPr>
          </a:p>
          <a:p>
            <a:r>
              <a:rPr lang="es-ES" sz="4000" b="1" i="1" dirty="0" smtClean="0">
                <a:solidFill>
                  <a:prstClr val="black"/>
                </a:solidFill>
              </a:rPr>
              <a:t>-Lugar </a:t>
            </a:r>
            <a:r>
              <a:rPr lang="es-ES" sz="4000" b="1" i="1" dirty="0">
                <a:solidFill>
                  <a:prstClr val="black"/>
                </a:solidFill>
              </a:rPr>
              <a:t>y fecha de nacimiento.</a:t>
            </a:r>
            <a:br>
              <a:rPr lang="es-ES" sz="4000" b="1" i="1" dirty="0">
                <a:solidFill>
                  <a:prstClr val="black"/>
                </a:solidFill>
              </a:rPr>
            </a:br>
            <a:endParaRPr lang="es-ES" sz="4000" b="1" i="1" dirty="0" smtClean="0">
              <a:solidFill>
                <a:prstClr val="black"/>
              </a:solidFill>
            </a:endParaRPr>
          </a:p>
          <a:p>
            <a:r>
              <a:rPr lang="es-ES" sz="4000" b="1" i="1" dirty="0">
                <a:solidFill>
                  <a:prstClr val="black"/>
                </a:solidFill>
              </a:rPr>
              <a:t>-</a:t>
            </a:r>
            <a:r>
              <a:rPr lang="es-ES" sz="4000" b="1" i="1" dirty="0" smtClean="0">
                <a:solidFill>
                  <a:prstClr val="black"/>
                </a:solidFill>
              </a:rPr>
              <a:t>Estado </a:t>
            </a:r>
            <a:r>
              <a:rPr lang="es-ES" sz="4000" b="1" i="1" dirty="0">
                <a:solidFill>
                  <a:prstClr val="black"/>
                </a:solidFill>
              </a:rPr>
              <a:t>civil.</a:t>
            </a:r>
            <a:br>
              <a:rPr lang="es-ES" sz="4000" b="1" i="1" dirty="0">
                <a:solidFill>
                  <a:prstClr val="black"/>
                </a:solidFill>
              </a:rPr>
            </a:br>
            <a:endParaRPr lang="es-ES" sz="4000" b="1" i="1" dirty="0" smtClean="0">
              <a:solidFill>
                <a:prstClr val="black"/>
              </a:solidFill>
            </a:endParaRPr>
          </a:p>
          <a:p>
            <a:r>
              <a:rPr lang="es-ES" sz="4000" b="1" i="1" dirty="0">
                <a:solidFill>
                  <a:prstClr val="black"/>
                </a:solidFill>
              </a:rPr>
              <a:t>-</a:t>
            </a:r>
            <a:r>
              <a:rPr lang="es-ES" sz="4000" b="1" i="1" dirty="0" smtClean="0">
                <a:solidFill>
                  <a:prstClr val="black"/>
                </a:solidFill>
              </a:rPr>
              <a:t>Nacionalidad</a:t>
            </a:r>
            <a:r>
              <a:rPr lang="es-ES" sz="4000" b="1" i="1" dirty="0">
                <a:solidFill>
                  <a:prstClr val="black"/>
                </a:solidFill>
              </a:rPr>
              <a:t>.</a:t>
            </a:r>
            <a:br>
              <a:rPr lang="es-ES" sz="4000" b="1" i="1" dirty="0">
                <a:solidFill>
                  <a:prstClr val="black"/>
                </a:solidFill>
              </a:rPr>
            </a:br>
            <a:endParaRPr lang="es-ES" sz="4000" b="1" i="1" dirty="0" smtClean="0">
              <a:solidFill>
                <a:prstClr val="black"/>
              </a:solidFill>
            </a:endParaRPr>
          </a:p>
          <a:p>
            <a:r>
              <a:rPr lang="es-ES" sz="4000" b="1" i="1" dirty="0">
                <a:solidFill>
                  <a:prstClr val="black"/>
                </a:solidFill>
              </a:rPr>
              <a:t>-</a:t>
            </a:r>
            <a:r>
              <a:rPr lang="es-ES" sz="4000" b="1" i="1" dirty="0" smtClean="0">
                <a:solidFill>
                  <a:prstClr val="black"/>
                </a:solidFill>
              </a:rPr>
              <a:t>Ocupación</a:t>
            </a:r>
            <a:endParaRPr lang="es-ES" sz="4000" b="1" dirty="0">
              <a:solidFill>
                <a:prstClr val="black"/>
              </a:solidFill>
            </a:endParaRPr>
          </a:p>
        </p:txBody>
      </p:sp>
      <p:pic>
        <p:nvPicPr>
          <p:cNvPr id="3074" name="Picture 2" descr="C:\Program Files (x86)\Microsoft Office\MEDIA\CAGCAT10\j0233018.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69076" y="3140968"/>
            <a:ext cx="3205318" cy="32560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984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54789" y="113719"/>
            <a:ext cx="426720" cy="6555641"/>
          </a:xfrm>
          <a:prstGeom prst="rect">
            <a:avLst/>
          </a:prstGeom>
          <a:noFill/>
        </p:spPr>
        <p:txBody>
          <a:bodyPr wrap="none" lIns="91440" tIns="45720" rIns="91440" bIns="45720">
            <a:spAutoFit/>
          </a:bodyPr>
          <a:lstStyle/>
          <a:p>
            <a:pPr algn="ctr"/>
            <a:r>
              <a:rPr lang="es-ES"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C</a:t>
            </a:r>
          </a:p>
          <a:p>
            <a:pPr algn="ctr"/>
            <a:r>
              <a:rPr lang="es-ES"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E</a:t>
            </a:r>
          </a:p>
          <a:p>
            <a:pPr algn="ctr"/>
            <a:r>
              <a:rPr lang="es-ES"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R</a:t>
            </a:r>
          </a:p>
          <a:p>
            <a:pPr algn="ctr"/>
            <a:r>
              <a:rPr lang="es-ES"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T</a:t>
            </a:r>
          </a:p>
          <a:p>
            <a:pPr algn="ctr"/>
            <a:r>
              <a:rPr lang="es-ES"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I</a:t>
            </a:r>
          </a:p>
          <a:p>
            <a:pPr algn="ctr"/>
            <a:r>
              <a:rPr lang="es-ES"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F</a:t>
            </a:r>
          </a:p>
          <a:p>
            <a:pPr algn="ctr"/>
            <a:r>
              <a:rPr lang="es-ES"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I</a:t>
            </a:r>
          </a:p>
          <a:p>
            <a:pPr algn="ctr"/>
            <a:r>
              <a:rPr lang="es-ES"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C</a:t>
            </a:r>
          </a:p>
          <a:p>
            <a:pPr algn="ctr"/>
            <a:r>
              <a:rPr lang="es-ES"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A</a:t>
            </a:r>
          </a:p>
          <a:p>
            <a:pPr algn="ctr"/>
            <a:r>
              <a:rPr lang="es-ES"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C</a:t>
            </a:r>
          </a:p>
          <a:p>
            <a:pPr algn="ctr"/>
            <a:r>
              <a:rPr lang="es-ES"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I</a:t>
            </a:r>
          </a:p>
          <a:p>
            <a:pPr algn="ctr"/>
            <a:r>
              <a:rPr lang="es-ES"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O</a:t>
            </a:r>
          </a:p>
          <a:p>
            <a:pPr algn="ctr"/>
            <a:r>
              <a:rPr lang="es-ES"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N</a:t>
            </a:r>
          </a:p>
          <a:p>
            <a:pPr algn="ctr"/>
            <a:r>
              <a:rPr lang="es-ES"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E</a:t>
            </a:r>
          </a:p>
          <a:p>
            <a:pPr algn="ctr"/>
            <a:r>
              <a:rPr lang="es-ES" sz="28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S</a:t>
            </a:r>
            <a:endParaRPr lang="es-ES" sz="28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1 Rectángulo"/>
          <p:cNvSpPr/>
          <p:nvPr/>
        </p:nvSpPr>
        <p:spPr>
          <a:xfrm>
            <a:off x="1115616" y="298385"/>
            <a:ext cx="7596336" cy="6370975"/>
          </a:xfrm>
          <a:prstGeom prst="rect">
            <a:avLst/>
          </a:prstGeom>
        </p:spPr>
        <p:txBody>
          <a:bodyPr wrap="square">
            <a:spAutoFit/>
          </a:bodyPr>
          <a:lstStyle/>
          <a:p>
            <a:pPr algn="just"/>
            <a:r>
              <a:rPr lang="es-ES" sz="2400" b="1" i="1" dirty="0" smtClean="0">
                <a:solidFill>
                  <a:prstClr val="black"/>
                </a:solidFill>
              </a:rPr>
              <a:t>I.- </a:t>
            </a:r>
            <a:r>
              <a:rPr lang="es-ES" sz="2400" b="1" i="1" dirty="0">
                <a:solidFill>
                  <a:prstClr val="black"/>
                </a:solidFill>
              </a:rPr>
              <a:t>Cerciorarse de la identidad y capacidad de los comparecientes</a:t>
            </a:r>
            <a:r>
              <a:rPr lang="es-ES" sz="2400" b="1" i="1" dirty="0" smtClean="0">
                <a:solidFill>
                  <a:prstClr val="black"/>
                </a:solidFill>
              </a:rPr>
              <a:t>.</a:t>
            </a:r>
          </a:p>
          <a:p>
            <a:pPr algn="just"/>
            <a:r>
              <a:rPr lang="es-ES" sz="2400" b="1" i="1" dirty="0">
                <a:solidFill>
                  <a:prstClr val="black"/>
                </a:solidFill>
              </a:rPr>
              <a:t/>
            </a:r>
            <a:br>
              <a:rPr lang="es-ES" sz="2400" b="1" i="1" dirty="0">
                <a:solidFill>
                  <a:prstClr val="black"/>
                </a:solidFill>
              </a:rPr>
            </a:br>
            <a:r>
              <a:rPr lang="es-ES" sz="2400" b="1" i="1" dirty="0">
                <a:solidFill>
                  <a:prstClr val="black"/>
                </a:solidFill>
              </a:rPr>
              <a:t>II. - Asegurarse de la voluntad de los mismos para la celebración del acto o contrato de que se trate.</a:t>
            </a:r>
            <a:br>
              <a:rPr lang="es-ES" sz="2400" b="1" i="1" dirty="0">
                <a:solidFill>
                  <a:prstClr val="black"/>
                </a:solidFill>
              </a:rPr>
            </a:br>
            <a:endParaRPr lang="es-ES" sz="2400" b="1" i="1" dirty="0" smtClean="0">
              <a:solidFill>
                <a:prstClr val="black"/>
              </a:solidFill>
            </a:endParaRPr>
          </a:p>
          <a:p>
            <a:pPr algn="just"/>
            <a:r>
              <a:rPr lang="es-ES" sz="2400" b="1" i="1" dirty="0" smtClean="0">
                <a:solidFill>
                  <a:prstClr val="black"/>
                </a:solidFill>
              </a:rPr>
              <a:t>III</a:t>
            </a:r>
            <a:r>
              <a:rPr lang="es-ES" sz="2400" b="1" i="1" dirty="0">
                <a:solidFill>
                  <a:prstClr val="black"/>
                </a:solidFill>
              </a:rPr>
              <a:t>.- Instruir a los interesados del sentido legal del acto o contrato en que intervengan, dándoles a conocer especialmente el alcance y efectos jurídicos de las renuncias de textos legales que hubiesen otorgado.</a:t>
            </a:r>
            <a:br>
              <a:rPr lang="es-ES" sz="2400" b="1" i="1" dirty="0">
                <a:solidFill>
                  <a:prstClr val="black"/>
                </a:solidFill>
              </a:rPr>
            </a:br>
            <a:endParaRPr lang="es-ES" sz="2400" b="1" i="1" dirty="0" smtClean="0">
              <a:solidFill>
                <a:prstClr val="black"/>
              </a:solidFill>
            </a:endParaRPr>
          </a:p>
          <a:p>
            <a:pPr algn="just"/>
            <a:r>
              <a:rPr lang="es-ES" sz="2400" b="1" i="1" dirty="0" smtClean="0">
                <a:solidFill>
                  <a:prstClr val="black"/>
                </a:solidFill>
              </a:rPr>
              <a:t>IV</a:t>
            </a:r>
            <a:r>
              <a:rPr lang="es-ES" sz="2400" b="1" i="1" dirty="0">
                <a:solidFill>
                  <a:prstClr val="black"/>
                </a:solidFill>
              </a:rPr>
              <a:t>.- Leer el acta respectiva a las partes y a todos los que hubiesen intervenido en su otorgamiento, pudiendo todos ellos repetir la lectura por sí mismos o por medio de otra persona. Si alguno de los otorgantes fuere sordo, deberá leer por sí mismo la escritura, pero si no pudiere o no supiere hacerlo, designará una persona que la lea por él</a:t>
            </a:r>
          </a:p>
        </p:txBody>
      </p:sp>
    </p:spTree>
    <p:extLst>
      <p:ext uri="{BB962C8B-B14F-4D97-AF65-F5344CB8AC3E}">
        <p14:creationId xmlns:p14="http://schemas.microsoft.com/office/powerpoint/2010/main" val="29154406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19520" y="73069"/>
            <a:ext cx="497252" cy="6740307"/>
          </a:xfrm>
          <a:prstGeom prst="rect">
            <a:avLst/>
          </a:prstGeom>
          <a:noFill/>
        </p:spPr>
        <p:txBody>
          <a:bodyPr wrap="none" lIns="91440" tIns="45720" rIns="91440" bIns="45720">
            <a:spAutoFit/>
          </a:bodyPr>
          <a:lstStyle/>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A</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U</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T</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O</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R</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I</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Z</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A</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C</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I</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Ó</a:t>
            </a:r>
          </a:p>
          <a:p>
            <a:pPr algn="ctr"/>
            <a:r>
              <a:rPr lang="es-ES" sz="3600" b="1" dirty="0" smtClean="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rPr>
              <a:t>N</a:t>
            </a:r>
            <a:endParaRPr lang="es-ES" sz="3600" b="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ndParaRPr>
          </a:p>
        </p:txBody>
      </p:sp>
      <p:sp>
        <p:nvSpPr>
          <p:cNvPr id="2" name="1 Rectángulo"/>
          <p:cNvSpPr/>
          <p:nvPr/>
        </p:nvSpPr>
        <p:spPr>
          <a:xfrm>
            <a:off x="1331640" y="548680"/>
            <a:ext cx="7128791" cy="3046988"/>
          </a:xfrm>
          <a:prstGeom prst="rect">
            <a:avLst/>
          </a:prstGeom>
        </p:spPr>
        <p:txBody>
          <a:bodyPr wrap="square">
            <a:spAutoFit/>
          </a:bodyPr>
          <a:lstStyle/>
          <a:p>
            <a:pPr algn="just"/>
            <a:r>
              <a:rPr lang="es-ES" sz="3200" b="1" i="1" dirty="0">
                <a:solidFill>
                  <a:prstClr val="black"/>
                </a:solidFill>
              </a:rPr>
              <a:t>Después de haber cumplido los requisitos previos, el Notario ante cuya fe haya pasado el acto o contrato, extenderá al margen de las escrituras razón de su autorización, con mención de la fecha y el lugar de ésta.</a:t>
            </a:r>
          </a:p>
        </p:txBody>
      </p:sp>
      <p:sp>
        <p:nvSpPr>
          <p:cNvPr id="4" name="3 Flecha derecha"/>
          <p:cNvSpPr/>
          <p:nvPr/>
        </p:nvSpPr>
        <p:spPr>
          <a:xfrm>
            <a:off x="2150512" y="3847061"/>
            <a:ext cx="3357591" cy="1008112"/>
          </a:xfrm>
          <a:prstGeom prst="rightArrow">
            <a:avLst/>
          </a:prstGeom>
          <a:solidFill>
            <a:srgbClr val="FF0066"/>
          </a:solidFill>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ES" sz="4800" b="1" dirty="0" smtClean="0">
                <a:solidFill>
                  <a:schemeClr val="bg1"/>
                </a:solidFill>
              </a:rPr>
              <a:t>Preventiva</a:t>
            </a:r>
            <a:endParaRPr lang="es-ES" sz="4800" b="1" dirty="0">
              <a:solidFill>
                <a:schemeClr val="bg1"/>
              </a:solidFill>
            </a:endParaRPr>
          </a:p>
        </p:txBody>
      </p:sp>
      <p:sp>
        <p:nvSpPr>
          <p:cNvPr id="6" name="5 Flecha derecha"/>
          <p:cNvSpPr/>
          <p:nvPr/>
        </p:nvSpPr>
        <p:spPr>
          <a:xfrm>
            <a:off x="3981707" y="5373216"/>
            <a:ext cx="3357591" cy="1008112"/>
          </a:xfrm>
          <a:prstGeom prst="rightArrow">
            <a:avLst/>
          </a:prstGeom>
          <a:solidFill>
            <a:srgbClr val="FFFF00"/>
          </a:solidFill>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s-ES" sz="4800" b="1" dirty="0" smtClean="0">
                <a:solidFill>
                  <a:srgbClr val="FF0000"/>
                </a:solidFill>
              </a:rPr>
              <a:t>Definitiva </a:t>
            </a:r>
            <a:endParaRPr lang="es-ES" sz="4800" b="1" dirty="0">
              <a:solidFill>
                <a:srgbClr val="FF0000"/>
              </a:solidFill>
            </a:endParaRPr>
          </a:p>
        </p:txBody>
      </p:sp>
    </p:spTree>
    <p:extLst>
      <p:ext uri="{BB962C8B-B14F-4D97-AF65-F5344CB8AC3E}">
        <p14:creationId xmlns:p14="http://schemas.microsoft.com/office/powerpoint/2010/main" val="2349332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615454"/>
            <a:ext cx="8424936" cy="4832092"/>
          </a:xfrm>
          <a:prstGeom prst="rect">
            <a:avLst/>
          </a:prstGeom>
          <a:noFill/>
        </p:spPr>
        <p:txBody>
          <a:bodyPr wrap="square" rtlCol="0">
            <a:spAutoFit/>
          </a:bodyPr>
          <a:lstStyle/>
          <a:p>
            <a:pPr algn="just"/>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pPr algn="just"/>
            <a:endParaRPr lang="es-ES" sz="2800" b="1" dirty="0">
              <a:latin typeface="Arial" pitchFamily="34" charset="0"/>
              <a:cs typeface="Arial" pitchFamily="34" charset="0"/>
            </a:endParaRPr>
          </a:p>
          <a:p>
            <a:pPr algn="just"/>
            <a:r>
              <a:rPr lang="es-ES" sz="2800" dirty="0" smtClean="0"/>
              <a:t>Carral </a:t>
            </a:r>
            <a:r>
              <a:rPr lang="es-ES" sz="2800" dirty="0"/>
              <a:t>y de Teresa, L. (2004). </a:t>
            </a:r>
            <a:r>
              <a:rPr lang="es-ES" sz="2800" b="1" i="1" dirty="0"/>
              <a:t>Derecho Notarial y Derecho Registral. </a:t>
            </a:r>
            <a:r>
              <a:rPr lang="es-ES" sz="2800" dirty="0"/>
              <a:t>(16 a. ed.). México: Porrúa</a:t>
            </a:r>
            <a:r>
              <a:rPr lang="es-ES" sz="2800" dirty="0" smtClean="0"/>
              <a:t>.</a:t>
            </a:r>
          </a:p>
          <a:p>
            <a:pPr algn="just"/>
            <a:endParaRPr lang="es-ES" sz="2800" dirty="0"/>
          </a:p>
          <a:p>
            <a:pPr algn="just"/>
            <a:r>
              <a:rPr lang="es-ES" sz="2800" dirty="0"/>
              <a:t>Ríos </a:t>
            </a:r>
            <a:r>
              <a:rPr lang="es-ES" sz="2800" dirty="0" err="1"/>
              <a:t>Hellig</a:t>
            </a:r>
            <a:r>
              <a:rPr lang="es-ES" sz="2800" dirty="0"/>
              <a:t>, J. (2005). </a:t>
            </a:r>
            <a:r>
              <a:rPr lang="es-ES" sz="2800" b="1" i="1" dirty="0"/>
              <a:t>La Práctica del Derecho Notarial. (</a:t>
            </a:r>
            <a:r>
              <a:rPr lang="es-ES" sz="2800" b="1" i="1" dirty="0" smtClean="0"/>
              <a:t>6ta</a:t>
            </a:r>
            <a:r>
              <a:rPr lang="es-ES" sz="2800" b="1" i="1" dirty="0"/>
              <a:t>. ed.)</a:t>
            </a:r>
            <a:r>
              <a:rPr lang="es-ES" sz="2800" dirty="0"/>
              <a:t>. México: Mc Graw Hill</a:t>
            </a:r>
            <a:r>
              <a:rPr lang="es-ES" sz="2800" dirty="0" smtClean="0"/>
              <a:t>.</a:t>
            </a:r>
          </a:p>
          <a:p>
            <a:pPr algn="just"/>
            <a:endParaRPr lang="es-ES" sz="2800" dirty="0"/>
          </a:p>
          <a:p>
            <a:pPr algn="just"/>
            <a:r>
              <a:rPr lang="es-ES" sz="2800" dirty="0"/>
              <a:t>Ley del Notariado para el Estadio de Hidalgo</a:t>
            </a:r>
          </a:p>
          <a:p>
            <a:pPr algn="just"/>
            <a:r>
              <a:rPr lang="es-ES" sz="2800" dirty="0" smtClean="0">
                <a:hlinkClick r:id="rId2"/>
              </a:rPr>
              <a:t>http</a:t>
            </a:r>
            <a:r>
              <a:rPr lang="es-ES" sz="2800" dirty="0">
                <a:hlinkClick r:id="rId2"/>
              </a:rPr>
              <a:t>://</a:t>
            </a:r>
            <a:r>
              <a:rPr lang="es-ES" sz="2800" dirty="0" smtClean="0">
                <a:hlinkClick r:id="rId2"/>
              </a:rPr>
              <a:t>www.congreso-hidalgo.gob.mx/index.php?biblioteca-legislativa</a:t>
            </a:r>
            <a:endParaRPr lang="es-ES" sz="2800" dirty="0"/>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95536" y="476672"/>
            <a:ext cx="8424936" cy="5940088"/>
          </a:xfrm>
          <a:prstGeom prst="rect">
            <a:avLst/>
          </a:prstGeom>
          <a:noFill/>
        </p:spPr>
        <p:txBody>
          <a:bodyPr wrap="square" rtlCol="0">
            <a:spAutoFit/>
          </a:bodyPr>
          <a:lstStyle/>
          <a:p>
            <a:pPr algn="ctr"/>
            <a:r>
              <a:rPr lang="en-US" sz="2800" b="1" dirty="0">
                <a:solidFill>
                  <a:prstClr val="black"/>
                </a:solidFill>
                <a:latin typeface="Arial" pitchFamily="34" charset="0"/>
                <a:cs typeface="Arial" pitchFamily="34" charset="0"/>
              </a:rPr>
              <a:t>Topic: THE PUBLIC DEED</a:t>
            </a:r>
            <a:r>
              <a:rPr lang="en-US" sz="2800" b="1" dirty="0" smtClean="0">
                <a:solidFill>
                  <a:prstClr val="black"/>
                </a:solidFill>
                <a:latin typeface="Arial" pitchFamily="34" charset="0"/>
                <a:cs typeface="Arial" pitchFamily="34" charset="0"/>
              </a:rPr>
              <a:t>.</a:t>
            </a:r>
          </a:p>
          <a:p>
            <a:pPr algn="ctr"/>
            <a:endParaRPr lang="es-MX" sz="2800" b="1" dirty="0" smtClean="0">
              <a:solidFill>
                <a:prstClr val="black"/>
              </a:solidFill>
              <a:latin typeface="Arial" pitchFamily="34" charset="0"/>
              <a:cs typeface="Arial" pitchFamily="34" charset="0"/>
            </a:endParaRPr>
          </a:p>
          <a:p>
            <a:pPr algn="just"/>
            <a:r>
              <a:rPr lang="es-MX" sz="2800" b="1" dirty="0" err="1" smtClean="0">
                <a:solidFill>
                  <a:prstClr val="black"/>
                </a:solidFill>
                <a:latin typeface="Arial" pitchFamily="34" charset="0"/>
                <a:cs typeface="Arial" pitchFamily="34" charset="0"/>
              </a:rPr>
              <a:t>Abstract</a:t>
            </a:r>
            <a:r>
              <a:rPr lang="es-MX" sz="2800" b="1" dirty="0" smtClean="0">
                <a:solidFill>
                  <a:prstClr val="black"/>
                </a:solidFill>
                <a:latin typeface="Arial" pitchFamily="34" charset="0"/>
                <a:cs typeface="Arial" pitchFamily="34" charset="0"/>
              </a:rPr>
              <a:t>:</a:t>
            </a:r>
            <a:endParaRPr lang="es-MX" sz="2800" b="1" dirty="0">
              <a:solidFill>
                <a:prstClr val="black"/>
              </a:solidFill>
              <a:latin typeface="Arial" pitchFamily="34" charset="0"/>
              <a:cs typeface="Arial" pitchFamily="34" charset="0"/>
            </a:endParaRPr>
          </a:p>
          <a:p>
            <a:pPr algn="just">
              <a:lnSpc>
                <a:spcPct val="200000"/>
              </a:lnSpc>
            </a:pPr>
            <a:endParaRPr lang="es-MX" sz="2000" b="1" dirty="0">
              <a:solidFill>
                <a:prstClr val="black"/>
              </a:solidFill>
              <a:latin typeface="Arial" pitchFamily="34" charset="0"/>
              <a:cs typeface="Arial" pitchFamily="34" charset="0"/>
            </a:endParaRPr>
          </a:p>
          <a:p>
            <a:pPr algn="just">
              <a:lnSpc>
                <a:spcPct val="200000"/>
              </a:lnSpc>
            </a:pPr>
            <a:r>
              <a:rPr lang="en-US" sz="2000" b="1" dirty="0">
                <a:solidFill>
                  <a:prstClr val="black"/>
                </a:solidFill>
                <a:latin typeface="Arial" pitchFamily="34" charset="0"/>
                <a:cs typeface="Arial" pitchFamily="34" charset="0"/>
              </a:rPr>
              <a:t>The public deed is a document that is recorded in the presence of a notary public a particular fact or law authorized by a notary public (notary), who gives faith on the legal capacity of the grantors, the contents of the same and the date it was completed.</a:t>
            </a:r>
            <a:endParaRPr lang="es-MX" sz="2000" b="1" dirty="0" smtClean="0">
              <a:solidFill>
                <a:prstClr val="black"/>
              </a:solidFill>
              <a:latin typeface="Arial" pitchFamily="34" charset="0"/>
              <a:cs typeface="Arial" pitchFamily="34" charset="0"/>
            </a:endParaRPr>
          </a:p>
          <a:p>
            <a:pPr algn="just"/>
            <a:endParaRPr lang="es-MX" sz="2000" b="1" dirty="0">
              <a:solidFill>
                <a:prstClr val="black"/>
              </a:solidFill>
              <a:latin typeface="Arial" pitchFamily="34" charset="0"/>
              <a:cs typeface="Arial" pitchFamily="34" charset="0"/>
            </a:endParaRPr>
          </a:p>
          <a:p>
            <a:pPr algn="just"/>
            <a:r>
              <a:rPr lang="es-MX" sz="2000" b="1" dirty="0" smtClean="0">
                <a:solidFill>
                  <a:prstClr val="black"/>
                </a:solidFill>
                <a:latin typeface="Arial" pitchFamily="34" charset="0"/>
                <a:cs typeface="Arial" pitchFamily="34" charset="0"/>
              </a:rPr>
              <a:t> </a:t>
            </a:r>
            <a:r>
              <a:rPr lang="en-US" sz="2800" b="1" dirty="0">
                <a:solidFill>
                  <a:prstClr val="black"/>
                </a:solidFill>
                <a:latin typeface="Arial" pitchFamily="34" charset="0"/>
                <a:cs typeface="Arial" pitchFamily="34" charset="0"/>
              </a:rPr>
              <a:t>Key Words: </a:t>
            </a:r>
            <a:endParaRPr lang="en-US" sz="2800" b="1" dirty="0" smtClean="0">
              <a:solidFill>
                <a:prstClr val="black"/>
              </a:solidFill>
              <a:latin typeface="Arial" pitchFamily="34" charset="0"/>
              <a:cs typeface="Arial" pitchFamily="34" charset="0"/>
            </a:endParaRPr>
          </a:p>
          <a:p>
            <a:pPr algn="just"/>
            <a:endParaRPr lang="en-US" sz="2800" b="1" dirty="0">
              <a:solidFill>
                <a:prstClr val="black"/>
              </a:solidFill>
              <a:latin typeface="Arial" pitchFamily="34" charset="0"/>
              <a:cs typeface="Arial" pitchFamily="34" charset="0"/>
            </a:endParaRPr>
          </a:p>
          <a:p>
            <a:pPr algn="just"/>
            <a:r>
              <a:rPr lang="en-US" sz="2000" b="1" dirty="0">
                <a:solidFill>
                  <a:prstClr val="black"/>
                </a:solidFill>
                <a:latin typeface="Arial" pitchFamily="34" charset="0"/>
                <a:cs typeface="Arial" pitchFamily="34" charset="0"/>
              </a:rPr>
              <a:t>Public writing, public instrument, notary public, witness</a:t>
            </a:r>
            <a:r>
              <a:rPr lang="en-US" sz="2000" b="1" dirty="0" smtClean="0">
                <a:solidFill>
                  <a:prstClr val="black"/>
                </a:solidFill>
                <a:latin typeface="Arial" pitchFamily="34" charset="0"/>
                <a:cs typeface="Arial" pitchFamily="34" charset="0"/>
              </a:rPr>
              <a:t>.</a:t>
            </a:r>
            <a:endParaRPr lang="en-US" sz="20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670210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4" name="3 CuadroTexto"/>
          <p:cNvSpPr txBox="1"/>
          <p:nvPr/>
        </p:nvSpPr>
        <p:spPr>
          <a:xfrm>
            <a:off x="395536" y="970805"/>
            <a:ext cx="8352928" cy="5262979"/>
          </a:xfrm>
          <a:prstGeom prst="rect">
            <a:avLst/>
          </a:prstGeom>
          <a:noFill/>
        </p:spPr>
        <p:txBody>
          <a:bodyPr wrap="square" rtlCol="0">
            <a:spAutoFit/>
          </a:bodyPr>
          <a:lstStyle/>
          <a:p>
            <a:r>
              <a:rPr lang="es-MX" sz="2400" b="1" dirty="0">
                <a:solidFill>
                  <a:prstClr val="black"/>
                </a:solidFill>
                <a:latin typeface="Arial" pitchFamily="34" charset="0"/>
                <a:cs typeface="Arial" pitchFamily="34" charset="0"/>
              </a:rPr>
              <a:t>Objetivo general:</a:t>
            </a:r>
          </a:p>
          <a:p>
            <a:endParaRPr lang="es-MX" sz="2400" b="1" dirty="0">
              <a:solidFill>
                <a:prstClr val="black"/>
              </a:solidFill>
              <a:latin typeface="Arial" pitchFamily="34" charset="0"/>
              <a:cs typeface="Arial" pitchFamily="34" charset="0"/>
            </a:endParaRPr>
          </a:p>
          <a:p>
            <a:pPr algn="just">
              <a:lnSpc>
                <a:spcPct val="150000"/>
              </a:lnSpc>
            </a:pPr>
            <a:r>
              <a:rPr lang="es-ES" sz="2400" dirty="0">
                <a:solidFill>
                  <a:prstClr val="black"/>
                </a:solidFill>
                <a:latin typeface="Arial" pitchFamily="34" charset="0"/>
                <a:cs typeface="Arial" pitchFamily="34" charset="0"/>
              </a:rPr>
              <a:t>La presente asignatura brindará al estudiante los conocimientos fundamentales para su ejercicio profesional en el área del Derecho Notarial, lo capacitará para entender la solemnidad de los actos jurídicos y para identificar los principios registrales, así también permitirá a los estudiantes con vocación por el ejercicio del notariado adquirir las herramientas prácticas necesarias para poder dedicarse a él.</a:t>
            </a:r>
          </a:p>
        </p:txBody>
      </p:sp>
    </p:spTree>
    <p:extLst>
      <p:ext uri="{BB962C8B-B14F-4D97-AF65-F5344CB8AC3E}">
        <p14:creationId xmlns:p14="http://schemas.microsoft.com/office/powerpoint/2010/main" val="5300274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836712"/>
            <a:ext cx="8280920" cy="5478423"/>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pPr algn="ctr"/>
            <a:r>
              <a:rPr lang="es-MX" sz="2800" dirty="0">
                <a:latin typeface="Arial" pitchFamily="34" charset="0"/>
                <a:cs typeface="Arial" pitchFamily="34" charset="0"/>
              </a:rPr>
              <a:t>UNIDAD I</a:t>
            </a:r>
            <a:r>
              <a:rPr lang="es-MX" sz="2800" dirty="0" smtClean="0">
                <a:latin typeface="Arial" pitchFamily="34" charset="0"/>
                <a:cs typeface="Arial" pitchFamily="34" charset="0"/>
              </a:rPr>
              <a:t>I: </a:t>
            </a:r>
          </a:p>
          <a:p>
            <a:pPr algn="ctr"/>
            <a:r>
              <a:rPr lang="es-ES" sz="2800" b="1" u="sng" dirty="0">
                <a:latin typeface="Arial" pitchFamily="34" charset="0"/>
                <a:cs typeface="Arial" pitchFamily="34" charset="0"/>
              </a:rPr>
              <a:t>PRODUCCIÓN DEL INSTRUMENTO PÚBLICO NOTARIAL</a:t>
            </a:r>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endParaRPr lang="es-MX" sz="2800" b="1" dirty="0" smtClean="0">
              <a:latin typeface="Arial" pitchFamily="34" charset="0"/>
              <a:cs typeface="Arial" pitchFamily="34" charset="0"/>
            </a:endParaRPr>
          </a:p>
          <a:p>
            <a:pPr algn="just">
              <a:lnSpc>
                <a:spcPct val="150000"/>
              </a:lnSpc>
            </a:pPr>
            <a:r>
              <a:rPr lang="es-ES" sz="2800" dirty="0">
                <a:latin typeface="Arial" pitchFamily="34" charset="0"/>
                <a:cs typeface="Arial" pitchFamily="34" charset="0"/>
              </a:rPr>
              <a:t>El alumno identificará los principales instrumentos notariales, así como sus componentes y </a:t>
            </a:r>
            <a:r>
              <a:rPr lang="es-ES" sz="2800" dirty="0" smtClean="0">
                <a:latin typeface="Arial" pitchFamily="34" charset="0"/>
                <a:cs typeface="Arial" pitchFamily="34" charset="0"/>
              </a:rPr>
              <a:t>estructura.</a:t>
            </a:r>
            <a:endParaRPr lang="es-E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441821"/>
            <a:ext cx="8419095" cy="6155531"/>
          </a:xfrm>
          <a:prstGeom prst="rect">
            <a:avLst/>
          </a:prstGeom>
          <a:noFill/>
        </p:spPr>
        <p:txBody>
          <a:bodyPr wrap="square" rtlCol="0">
            <a:spAutoFit/>
          </a:bodyPr>
          <a:lstStyle/>
          <a:p>
            <a:r>
              <a:rPr lang="es-MX" sz="2800" b="1" dirty="0" smtClean="0">
                <a:solidFill>
                  <a:prstClr val="black"/>
                </a:solidFill>
                <a:latin typeface="Arial" pitchFamily="34" charset="0"/>
                <a:cs typeface="Arial" pitchFamily="34" charset="0"/>
              </a:rPr>
              <a:t>Tema:</a:t>
            </a:r>
          </a:p>
          <a:p>
            <a:endParaRPr lang="es-MX" sz="2800" b="1" dirty="0" smtClean="0">
              <a:solidFill>
                <a:prstClr val="black"/>
              </a:solidFill>
              <a:latin typeface="Arial" pitchFamily="34" charset="0"/>
              <a:cs typeface="Arial" pitchFamily="34" charset="0"/>
            </a:endParaRPr>
          </a:p>
          <a:p>
            <a:r>
              <a:rPr lang="es-MX" sz="2400" dirty="0">
                <a:solidFill>
                  <a:prstClr val="black"/>
                </a:solidFill>
                <a:latin typeface="Arial" pitchFamily="34" charset="0"/>
                <a:cs typeface="Arial" pitchFamily="34" charset="0"/>
              </a:rPr>
              <a:t>2</a:t>
            </a:r>
            <a:r>
              <a:rPr lang="es-MX" sz="2400" dirty="0" smtClean="0">
                <a:solidFill>
                  <a:prstClr val="black"/>
                </a:solidFill>
                <a:latin typeface="Arial" pitchFamily="34" charset="0"/>
                <a:cs typeface="Arial" pitchFamily="34" charset="0"/>
              </a:rPr>
              <a:t>.1</a:t>
            </a:r>
            <a:r>
              <a:rPr lang="es-MX" sz="2400" dirty="0">
                <a:solidFill>
                  <a:prstClr val="black"/>
                </a:solidFill>
                <a:latin typeface="Arial" pitchFamily="34" charset="0"/>
                <a:cs typeface="Arial" pitchFamily="34" charset="0"/>
              </a:rPr>
              <a:t>. </a:t>
            </a:r>
            <a:r>
              <a:rPr lang="es-MX" sz="2400" dirty="0" smtClean="0">
                <a:solidFill>
                  <a:prstClr val="black"/>
                </a:solidFill>
                <a:latin typeface="Arial" pitchFamily="34" charset="0"/>
                <a:cs typeface="Arial" pitchFamily="34" charset="0"/>
              </a:rPr>
              <a:t>La Escritura Pública</a:t>
            </a:r>
            <a:endParaRPr lang="es-MX" sz="2800" b="1" dirty="0" smtClean="0">
              <a:solidFill>
                <a:prstClr val="black"/>
              </a:solidFill>
              <a:latin typeface="Arial" pitchFamily="34" charset="0"/>
              <a:cs typeface="Arial" pitchFamily="34" charset="0"/>
            </a:endParaRPr>
          </a:p>
          <a:p>
            <a:endParaRPr lang="es-MX" sz="2800" b="1" dirty="0" smtClean="0">
              <a:solidFill>
                <a:prstClr val="black"/>
              </a:solidFill>
              <a:latin typeface="Arial" pitchFamily="34" charset="0"/>
              <a:cs typeface="Arial" pitchFamily="34" charset="0"/>
            </a:endParaRPr>
          </a:p>
          <a:p>
            <a:r>
              <a:rPr lang="es-MX" sz="2800" b="1" dirty="0" smtClean="0">
                <a:solidFill>
                  <a:prstClr val="black"/>
                </a:solidFill>
                <a:latin typeface="Arial" pitchFamily="34" charset="0"/>
                <a:cs typeface="Arial" pitchFamily="34" charset="0"/>
              </a:rPr>
              <a:t>Introducción:</a:t>
            </a:r>
          </a:p>
          <a:p>
            <a:pPr algn="just"/>
            <a:endParaRPr lang="es-MX" sz="2400" dirty="0">
              <a:solidFill>
                <a:prstClr val="black"/>
              </a:solidFill>
              <a:latin typeface="Arial" pitchFamily="34" charset="0"/>
              <a:cs typeface="Arial" pitchFamily="34" charset="0"/>
            </a:endParaRPr>
          </a:p>
          <a:p>
            <a:pPr algn="just">
              <a:lnSpc>
                <a:spcPct val="150000"/>
              </a:lnSpc>
            </a:pPr>
            <a:r>
              <a:rPr lang="es-ES" sz="2600" dirty="0">
                <a:solidFill>
                  <a:prstClr val="black"/>
                </a:solidFill>
                <a:latin typeface="Arial" pitchFamily="34" charset="0"/>
                <a:cs typeface="Arial" pitchFamily="34" charset="0"/>
              </a:rPr>
              <a:t>La escritura pública es un instrumento notarial que contiene una o más declaraciones de las personas intervinientes en un acto o contrato, emitidas ante notario con el lleno de los requisitos legales propios y específicos de cada acto, para su incorporación al protocolo</a:t>
            </a:r>
            <a:r>
              <a:rPr lang="es-ES" sz="2600" dirty="0" smtClean="0">
                <a:solidFill>
                  <a:prstClr val="black"/>
                </a:solidFill>
                <a:latin typeface="Arial" pitchFamily="34" charset="0"/>
                <a:cs typeface="Arial" pitchFamily="34" charset="0"/>
              </a:rPr>
              <a:t>.</a:t>
            </a:r>
            <a:endParaRPr lang="es-ES" sz="2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918978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472650" y="260648"/>
            <a:ext cx="4252960" cy="830997"/>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4800" b="1" spc="150" dirty="0" smtClean="0">
                <a:ln w="11430"/>
                <a:solidFill>
                  <a:srgbClr val="FF0000"/>
                </a:solidFill>
                <a:effectLst>
                  <a:outerShdw blurRad="25400" algn="tl" rotWithShape="0">
                    <a:srgbClr val="000000">
                      <a:alpha val="43000"/>
                    </a:srgbClr>
                  </a:outerShdw>
                </a:effectLst>
              </a:rPr>
              <a:t>INSTRUMENTO</a:t>
            </a:r>
            <a:endParaRPr lang="es-ES" sz="4800" b="1" spc="150" dirty="0">
              <a:ln w="11430"/>
              <a:solidFill>
                <a:srgbClr val="FF0000"/>
              </a:solidFill>
              <a:effectLst>
                <a:outerShdw blurRad="25400" algn="tl" rotWithShape="0">
                  <a:srgbClr val="000000">
                    <a:alpha val="43000"/>
                  </a:srgbClr>
                </a:outerShdw>
              </a:effectLst>
            </a:endParaRPr>
          </a:p>
        </p:txBody>
      </p:sp>
      <p:sp>
        <p:nvSpPr>
          <p:cNvPr id="6" name="5 Rectángulo"/>
          <p:cNvSpPr/>
          <p:nvPr/>
        </p:nvSpPr>
        <p:spPr>
          <a:xfrm>
            <a:off x="3764606" y="1124744"/>
            <a:ext cx="1669047" cy="400110"/>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2000" b="1" spc="150" dirty="0" smtClean="0">
                <a:ln w="11430"/>
                <a:solidFill>
                  <a:prstClr val="black"/>
                </a:solidFill>
                <a:latin typeface="Agency FB" pitchFamily="34" charset="0"/>
              </a:rPr>
              <a:t>Vocablo latino</a:t>
            </a:r>
            <a:endParaRPr lang="es-ES" sz="2000" b="1" spc="150" dirty="0">
              <a:ln w="11430"/>
              <a:solidFill>
                <a:prstClr val="black"/>
              </a:solidFill>
              <a:latin typeface="Agency FB" pitchFamily="34" charset="0"/>
            </a:endParaRPr>
          </a:p>
        </p:txBody>
      </p:sp>
      <p:sp>
        <p:nvSpPr>
          <p:cNvPr id="7" name="6 Rectángulo"/>
          <p:cNvSpPr/>
          <p:nvPr/>
        </p:nvSpPr>
        <p:spPr>
          <a:xfrm>
            <a:off x="3167492" y="2564904"/>
            <a:ext cx="2806153" cy="923330"/>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5400" b="1" i="1" spc="150" dirty="0" err="1" smtClean="0">
                <a:ln w="11430"/>
                <a:solidFill>
                  <a:srgbClr val="0070C0"/>
                </a:solidFill>
                <a:effectLst>
                  <a:outerShdw blurRad="25400" algn="tl" rotWithShape="0">
                    <a:srgbClr val="000000">
                      <a:alpha val="43000"/>
                    </a:srgbClr>
                  </a:outerShdw>
                </a:effectLst>
              </a:rPr>
              <a:t>instruere</a:t>
            </a:r>
            <a:endParaRPr lang="es-ES" sz="5400" b="1" i="1" spc="150" dirty="0">
              <a:ln w="11430"/>
              <a:solidFill>
                <a:srgbClr val="0070C0"/>
              </a:solidFill>
              <a:effectLst>
                <a:outerShdw blurRad="25400" algn="tl" rotWithShape="0">
                  <a:srgbClr val="000000">
                    <a:alpha val="43000"/>
                  </a:srgbClr>
                </a:outerShdw>
              </a:effectLst>
            </a:endParaRPr>
          </a:p>
        </p:txBody>
      </p:sp>
      <p:sp>
        <p:nvSpPr>
          <p:cNvPr id="8" name="7 Flecha abajo"/>
          <p:cNvSpPr/>
          <p:nvPr/>
        </p:nvSpPr>
        <p:spPr>
          <a:xfrm>
            <a:off x="4283968" y="1772816"/>
            <a:ext cx="504056" cy="639409"/>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prstClr val="white"/>
              </a:solidFill>
            </a:endParaRPr>
          </a:p>
        </p:txBody>
      </p:sp>
      <p:sp>
        <p:nvSpPr>
          <p:cNvPr id="9" name="8 Rectángulo"/>
          <p:cNvSpPr/>
          <p:nvPr/>
        </p:nvSpPr>
        <p:spPr>
          <a:xfrm>
            <a:off x="755576" y="3750131"/>
            <a:ext cx="7560840" cy="830997"/>
          </a:xfrm>
          <a:prstGeom prst="rect">
            <a:avLst/>
          </a:prstGeom>
          <a:solidFill>
            <a:srgbClr val="FFFF00"/>
          </a:solid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4800" spc="150" dirty="0" smtClean="0">
                <a:ln w="11430"/>
                <a:solidFill>
                  <a:prstClr val="black"/>
                </a:solidFill>
              </a:rPr>
              <a:t>«Mostrar o enseñar algo» </a:t>
            </a:r>
            <a:endParaRPr lang="es-ES" sz="4800" spc="150" dirty="0">
              <a:ln w="11430"/>
              <a:solidFill>
                <a:prstClr val="black"/>
              </a:solidFill>
            </a:endParaRPr>
          </a:p>
        </p:txBody>
      </p:sp>
      <p:sp>
        <p:nvSpPr>
          <p:cNvPr id="10" name="9 Rectángulo"/>
          <p:cNvSpPr/>
          <p:nvPr/>
        </p:nvSpPr>
        <p:spPr>
          <a:xfrm>
            <a:off x="377447" y="5085184"/>
            <a:ext cx="8462188" cy="1323439"/>
          </a:xfrm>
          <a:prstGeom prst="rect">
            <a:avLst/>
          </a:prstGeom>
          <a:solidFill>
            <a:srgbClr val="FFC000"/>
          </a:solid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4000" b="1" spc="150" dirty="0" smtClean="0">
                <a:ln w="11430"/>
                <a:solidFill>
                  <a:prstClr val="black"/>
                </a:solidFill>
              </a:rPr>
              <a:t>«Es todo aquello que sirve para conocer o fijar un acontecimiento» </a:t>
            </a:r>
            <a:endParaRPr lang="es-ES" sz="4000" b="1" spc="150" dirty="0">
              <a:ln w="11430"/>
              <a:solidFill>
                <a:prstClr val="black"/>
              </a:solidFill>
            </a:endParaRPr>
          </a:p>
        </p:txBody>
      </p:sp>
    </p:spTree>
    <p:extLst>
      <p:ext uri="{BB962C8B-B14F-4D97-AF65-F5344CB8AC3E}">
        <p14:creationId xmlns:p14="http://schemas.microsoft.com/office/powerpoint/2010/main" val="23321510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Flecha derecha"/>
          <p:cNvSpPr/>
          <p:nvPr/>
        </p:nvSpPr>
        <p:spPr>
          <a:xfrm>
            <a:off x="1315293" y="260648"/>
            <a:ext cx="2897741" cy="1283910"/>
          </a:xfrm>
          <a:prstGeom prst="rightArrow">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3600" b="1" spc="150" dirty="0" smtClean="0">
                <a:ln w="11430"/>
                <a:solidFill>
                  <a:srgbClr val="FF0000"/>
                </a:solidFill>
                <a:effectLst>
                  <a:outerShdw blurRad="25400" algn="tl" rotWithShape="0">
                    <a:srgbClr val="000000">
                      <a:alpha val="43000"/>
                    </a:srgbClr>
                  </a:outerShdw>
                </a:effectLst>
              </a:rPr>
              <a:t>Documento</a:t>
            </a:r>
            <a:endParaRPr lang="es-ES" sz="3600" b="1" spc="150" dirty="0">
              <a:ln w="11430"/>
              <a:solidFill>
                <a:srgbClr val="FF0000"/>
              </a:solidFill>
              <a:effectLst>
                <a:outerShdw blurRad="25400" algn="tl" rotWithShape="0">
                  <a:srgbClr val="000000">
                    <a:alpha val="43000"/>
                  </a:srgbClr>
                </a:outerShdw>
              </a:effectLst>
            </a:endParaRPr>
          </a:p>
        </p:txBody>
      </p:sp>
      <p:sp>
        <p:nvSpPr>
          <p:cNvPr id="6" name="5 Rectángulo"/>
          <p:cNvSpPr/>
          <p:nvPr/>
        </p:nvSpPr>
        <p:spPr>
          <a:xfrm>
            <a:off x="290672" y="1940639"/>
            <a:ext cx="8490658" cy="1200329"/>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3600" b="1" i="1" spc="150" dirty="0" smtClean="0">
                <a:ln w="11430"/>
                <a:solidFill>
                  <a:srgbClr val="0070C0"/>
                </a:solidFill>
                <a:effectLst>
                  <a:outerShdw blurRad="25400" algn="tl" rotWithShape="0">
                    <a:srgbClr val="000000">
                      <a:alpha val="43000"/>
                    </a:srgbClr>
                  </a:outerShdw>
                </a:effectLst>
              </a:rPr>
              <a:t>Es el vínculo necesario para acreditar y </a:t>
            </a:r>
          </a:p>
          <a:p>
            <a:pPr algn="ctr"/>
            <a:r>
              <a:rPr lang="es-ES" sz="3600" b="1" i="1" spc="150" dirty="0" smtClean="0">
                <a:ln w="11430"/>
                <a:solidFill>
                  <a:srgbClr val="0070C0"/>
                </a:solidFill>
                <a:effectLst>
                  <a:outerShdw blurRad="25400" algn="tl" rotWithShape="0">
                    <a:srgbClr val="000000">
                      <a:alpha val="43000"/>
                    </a:srgbClr>
                  </a:outerShdw>
                </a:effectLst>
              </a:rPr>
              <a:t>recordar los hechos a través de escritos</a:t>
            </a:r>
            <a:endParaRPr lang="es-ES" sz="3600" b="1" i="1" spc="150" dirty="0">
              <a:ln w="11430"/>
              <a:solidFill>
                <a:srgbClr val="0070C0"/>
              </a:solidFill>
              <a:effectLst>
                <a:outerShdw blurRad="25400" algn="tl" rotWithShape="0">
                  <a:srgbClr val="000000">
                    <a:alpha val="43000"/>
                  </a:srgbClr>
                </a:outerShdw>
              </a:effectLst>
            </a:endParaRPr>
          </a:p>
        </p:txBody>
      </p:sp>
      <p:sp>
        <p:nvSpPr>
          <p:cNvPr id="8" name="7 Rectángulo"/>
          <p:cNvSpPr/>
          <p:nvPr/>
        </p:nvSpPr>
        <p:spPr>
          <a:xfrm>
            <a:off x="644705" y="4305290"/>
            <a:ext cx="7857472" cy="707886"/>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4000" b="1" spc="150" dirty="0" smtClean="0">
                <a:ln w="11430"/>
                <a:solidFill>
                  <a:srgbClr val="FF0000"/>
                </a:solidFill>
                <a:effectLst>
                  <a:outerShdw blurRad="25400" algn="tl" rotWithShape="0">
                    <a:srgbClr val="000000">
                      <a:alpha val="43000"/>
                    </a:srgbClr>
                  </a:outerShdw>
                </a:effectLst>
              </a:rPr>
              <a:t>El Instrumento Público Notarial </a:t>
            </a:r>
            <a:endParaRPr lang="es-ES" sz="4000" b="1" spc="150" dirty="0">
              <a:ln w="11430"/>
              <a:solidFill>
                <a:srgbClr val="FF0000"/>
              </a:solidFill>
              <a:effectLst>
                <a:outerShdw blurRad="25400" algn="tl" rotWithShape="0">
                  <a:srgbClr val="000000">
                    <a:alpha val="43000"/>
                  </a:srgbClr>
                </a:outerShdw>
              </a:effectLst>
            </a:endParaRPr>
          </a:p>
        </p:txBody>
      </p:sp>
      <p:sp>
        <p:nvSpPr>
          <p:cNvPr id="9" name="8 Rectángulo"/>
          <p:cNvSpPr/>
          <p:nvPr/>
        </p:nvSpPr>
        <p:spPr>
          <a:xfrm>
            <a:off x="3077384" y="5229200"/>
            <a:ext cx="3006784" cy="523220"/>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2800" b="1" i="1" spc="150" dirty="0" smtClean="0">
                <a:ln w="11430"/>
                <a:solidFill>
                  <a:srgbClr val="0070C0"/>
                </a:solidFill>
                <a:effectLst>
                  <a:outerShdw blurRad="25400" algn="tl" rotWithShape="0">
                    <a:srgbClr val="000000">
                      <a:alpha val="43000"/>
                    </a:srgbClr>
                  </a:outerShdw>
                </a:effectLst>
              </a:rPr>
              <a:t>Es un </a:t>
            </a:r>
            <a:r>
              <a:rPr lang="es-ES" sz="2800" b="1" i="1" spc="150" dirty="0" smtClean="0">
                <a:ln w="11430"/>
                <a:solidFill>
                  <a:srgbClr val="0070C0"/>
                </a:solidFill>
                <a:effectLst>
                  <a:outerShdw blurRad="25400" algn="tl" rotWithShape="0">
                    <a:srgbClr val="000000">
                      <a:alpha val="43000"/>
                    </a:srgbClr>
                  </a:outerShdw>
                </a:effectLst>
              </a:rPr>
              <a:t>documento</a:t>
            </a:r>
            <a:endParaRPr lang="es-ES" sz="2800" b="1" i="1" spc="150" dirty="0">
              <a:ln w="11430"/>
              <a:solidFill>
                <a:srgbClr val="0070C0"/>
              </a:solidFill>
              <a:effectLst>
                <a:outerShdw blurRad="25400" algn="tl" rotWithShape="0">
                  <a:srgbClr val="000000">
                    <a:alpha val="43000"/>
                  </a:srgbClr>
                </a:outerShdw>
              </a:effectLst>
            </a:endParaRPr>
          </a:p>
        </p:txBody>
      </p:sp>
      <p:sp>
        <p:nvSpPr>
          <p:cNvPr id="10" name="9 Flecha abajo"/>
          <p:cNvSpPr/>
          <p:nvPr/>
        </p:nvSpPr>
        <p:spPr>
          <a:xfrm>
            <a:off x="4283966" y="3366548"/>
            <a:ext cx="504056" cy="639409"/>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prstClr val="white"/>
              </a:solidFill>
            </a:endParaRPr>
          </a:p>
        </p:txBody>
      </p:sp>
      <p:sp>
        <p:nvSpPr>
          <p:cNvPr id="11" name="10 Rectángulo"/>
          <p:cNvSpPr/>
          <p:nvPr/>
        </p:nvSpPr>
        <p:spPr>
          <a:xfrm>
            <a:off x="180953" y="6021288"/>
            <a:ext cx="8784976" cy="461665"/>
          </a:xfrm>
          <a:prstGeom prst="rect">
            <a:avLst/>
          </a:prstGeom>
          <a:solidFill>
            <a:srgbClr val="FFFF00"/>
          </a:solid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2400" spc="150" dirty="0" smtClean="0">
                <a:ln w="11430"/>
                <a:solidFill>
                  <a:prstClr val="black"/>
                </a:solidFill>
                <a:latin typeface="Arial Black" pitchFamily="34" charset="0"/>
                <a:cs typeface="Aharoni" pitchFamily="2" charset="-79"/>
              </a:rPr>
              <a:t>«Público, auténtico, ejecutivo e inscribible.»   </a:t>
            </a:r>
            <a:endParaRPr lang="es-ES" sz="2400" spc="150" dirty="0">
              <a:ln w="11430"/>
              <a:solidFill>
                <a:prstClr val="black"/>
              </a:solidFill>
              <a:latin typeface="Arial Black" pitchFamily="34" charset="0"/>
              <a:cs typeface="Aharoni" pitchFamily="2" charset="-79"/>
            </a:endParaRPr>
          </a:p>
        </p:txBody>
      </p:sp>
    </p:spTree>
    <p:extLst>
      <p:ext uri="{BB962C8B-B14F-4D97-AF65-F5344CB8AC3E}">
        <p14:creationId xmlns:p14="http://schemas.microsoft.com/office/powerpoint/2010/main" val="2825154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22890" y="221739"/>
            <a:ext cx="7565534" cy="646331"/>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3600" b="1" spc="150" dirty="0" smtClean="0">
                <a:ln w="11430"/>
                <a:solidFill>
                  <a:srgbClr val="FF0000"/>
                </a:solidFill>
                <a:effectLst>
                  <a:outerShdw blurRad="25400" algn="tl" rotWithShape="0">
                    <a:srgbClr val="000000">
                      <a:alpha val="43000"/>
                    </a:srgbClr>
                  </a:outerShdw>
                </a:effectLst>
              </a:rPr>
              <a:t>INSTRUMENTO  </a:t>
            </a:r>
            <a:r>
              <a:rPr lang="es-ES" sz="3600" b="1" spc="150" dirty="0" smtClean="0">
                <a:ln w="11430"/>
                <a:solidFill>
                  <a:srgbClr val="FF0000"/>
                </a:solidFill>
                <a:effectLst>
                  <a:outerShdw blurRad="25400" algn="tl" rotWithShape="0">
                    <a:srgbClr val="000000">
                      <a:alpha val="43000"/>
                    </a:srgbClr>
                  </a:outerShdw>
                </a:effectLst>
              </a:rPr>
              <a:t>PÚBLICO NOTARIAL</a:t>
            </a:r>
            <a:endParaRPr lang="es-ES" sz="3600" b="1" spc="150" dirty="0">
              <a:ln w="11430"/>
              <a:solidFill>
                <a:srgbClr val="FF0000"/>
              </a:solidFill>
              <a:effectLst>
                <a:outerShdw blurRad="25400" algn="tl" rotWithShape="0">
                  <a:srgbClr val="000000">
                    <a:alpha val="43000"/>
                  </a:srgbClr>
                </a:outerShdw>
              </a:effectLst>
            </a:endParaRPr>
          </a:p>
        </p:txBody>
      </p:sp>
      <p:sp>
        <p:nvSpPr>
          <p:cNvPr id="5" name="4 Rectángulo"/>
          <p:cNvSpPr/>
          <p:nvPr/>
        </p:nvSpPr>
        <p:spPr>
          <a:xfrm>
            <a:off x="1893401" y="1844824"/>
            <a:ext cx="5354351" cy="523220"/>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2800" b="1" i="1" spc="150" dirty="0">
                <a:ln w="11430"/>
                <a:solidFill>
                  <a:srgbClr val="0070C0"/>
                </a:solidFill>
                <a:effectLst>
                  <a:outerShdw blurRad="25400" algn="tl" rotWithShape="0">
                    <a:srgbClr val="000000">
                      <a:alpha val="43000"/>
                    </a:srgbClr>
                  </a:outerShdw>
                </a:effectLst>
              </a:rPr>
              <a:t>s</a:t>
            </a:r>
            <a:r>
              <a:rPr lang="es-ES" sz="2800" b="1" i="1" spc="150" dirty="0" smtClean="0">
                <a:ln w="11430"/>
                <a:solidFill>
                  <a:srgbClr val="0070C0"/>
                </a:solidFill>
                <a:effectLst>
                  <a:outerShdw blurRad="25400" algn="tl" rotWithShape="0">
                    <a:srgbClr val="000000">
                      <a:alpha val="43000"/>
                    </a:srgbClr>
                  </a:outerShdw>
                </a:effectLst>
              </a:rPr>
              <a:t>e le conoce principalmente como</a:t>
            </a:r>
            <a:endParaRPr lang="es-ES" sz="2800" b="1" i="1" spc="150" dirty="0">
              <a:ln w="11430"/>
              <a:solidFill>
                <a:srgbClr val="0070C0"/>
              </a:solidFill>
              <a:effectLst>
                <a:outerShdw blurRad="25400" algn="tl" rotWithShape="0">
                  <a:srgbClr val="000000">
                    <a:alpha val="43000"/>
                  </a:srgbClr>
                </a:outerShdw>
              </a:effectLst>
            </a:endParaRPr>
          </a:p>
        </p:txBody>
      </p:sp>
      <p:sp>
        <p:nvSpPr>
          <p:cNvPr id="6" name="5 Flecha abajo"/>
          <p:cNvSpPr/>
          <p:nvPr/>
        </p:nvSpPr>
        <p:spPr>
          <a:xfrm>
            <a:off x="4283968" y="836712"/>
            <a:ext cx="504056" cy="639409"/>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prstClr val="white"/>
              </a:solidFill>
            </a:endParaRPr>
          </a:p>
        </p:txBody>
      </p:sp>
      <p:sp>
        <p:nvSpPr>
          <p:cNvPr id="7" name="6 Rectángulo"/>
          <p:cNvSpPr/>
          <p:nvPr/>
        </p:nvSpPr>
        <p:spPr>
          <a:xfrm>
            <a:off x="1043608" y="2886035"/>
            <a:ext cx="6984776" cy="830997"/>
          </a:xfrm>
          <a:prstGeom prst="rect">
            <a:avLst/>
          </a:prstGeom>
          <a:solidFill>
            <a:srgbClr val="FFFF00"/>
          </a:solid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s-ES" sz="4800" b="1" spc="150" dirty="0" smtClean="0">
                <a:ln w="11430"/>
                <a:solidFill>
                  <a:prstClr val="black"/>
                </a:solidFill>
              </a:rPr>
              <a:t>«ESCRITURA PÚBLICA» </a:t>
            </a:r>
            <a:endParaRPr lang="es-ES" sz="4800" b="1" spc="150" dirty="0">
              <a:ln w="11430"/>
              <a:solidFill>
                <a:prstClr val="black"/>
              </a:solidFill>
            </a:endParaRPr>
          </a:p>
        </p:txBody>
      </p:sp>
      <p:sp>
        <p:nvSpPr>
          <p:cNvPr id="8" name="7 CuadroTexto"/>
          <p:cNvSpPr txBox="1"/>
          <p:nvPr/>
        </p:nvSpPr>
        <p:spPr>
          <a:xfrm>
            <a:off x="1170864" y="4293096"/>
            <a:ext cx="7001536" cy="1938992"/>
          </a:xfrm>
          <a:prstGeom prst="rect">
            <a:avLst/>
          </a:prstGeom>
          <a:noFill/>
        </p:spPr>
        <p:txBody>
          <a:bodyPr wrap="square" rtlCol="0">
            <a:spAutoFit/>
          </a:bodyPr>
          <a:lstStyle/>
          <a:p>
            <a:r>
              <a:rPr lang="es-ES" sz="4000" b="1" i="1" dirty="0" smtClean="0">
                <a:solidFill>
                  <a:prstClr val="black"/>
                </a:solidFill>
              </a:rPr>
              <a:t>Son instrumentos notariales</a:t>
            </a:r>
          </a:p>
          <a:p>
            <a:pPr marL="914400" indent="-914400">
              <a:buFontTx/>
              <a:buAutoNum type="alphaLcParenR"/>
            </a:pPr>
            <a:r>
              <a:rPr lang="es-ES" sz="4000" b="1" i="1" dirty="0" smtClean="0">
                <a:solidFill>
                  <a:prstClr val="black"/>
                </a:solidFill>
              </a:rPr>
              <a:t>Escritura pública </a:t>
            </a:r>
          </a:p>
          <a:p>
            <a:pPr marL="914400" indent="-914400">
              <a:buFontTx/>
              <a:buAutoNum type="alphaLcParenR"/>
            </a:pPr>
            <a:r>
              <a:rPr lang="es-ES" sz="4000" b="1" i="1" dirty="0" smtClean="0">
                <a:solidFill>
                  <a:prstClr val="black"/>
                </a:solidFill>
              </a:rPr>
              <a:t>Acta notarial </a:t>
            </a:r>
            <a:endParaRPr lang="es-ES" sz="4000" b="1" i="1" dirty="0">
              <a:solidFill>
                <a:prstClr val="black"/>
              </a:solidFill>
            </a:endParaRPr>
          </a:p>
        </p:txBody>
      </p:sp>
    </p:spTree>
    <p:extLst>
      <p:ext uri="{BB962C8B-B14F-4D97-AF65-F5344CB8AC3E}">
        <p14:creationId xmlns:p14="http://schemas.microsoft.com/office/powerpoint/2010/main" val="2943527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764</TotalTime>
  <Words>1110</Words>
  <Application>Microsoft Office PowerPoint</Application>
  <PresentationFormat>Presentación en pantalla (4:3)</PresentationFormat>
  <Paragraphs>315</Paragraphs>
  <Slides>23</Slides>
  <Notes>0</Notes>
  <HiddenSlides>0</HiddenSlides>
  <MMClips>0</MMClips>
  <ScaleCrop>false</ScaleCrop>
  <HeadingPairs>
    <vt:vector size="4" baseType="variant">
      <vt:variant>
        <vt:lpstr>Tema</vt:lpstr>
      </vt:variant>
      <vt:variant>
        <vt:i4>2</vt:i4>
      </vt:variant>
      <vt:variant>
        <vt:lpstr>Títulos de diapositiva</vt:lpstr>
      </vt:variant>
      <vt:variant>
        <vt:i4>23</vt:i4>
      </vt:variant>
    </vt:vector>
  </HeadingPairs>
  <TitlesOfParts>
    <vt:vector size="25" baseType="lpstr">
      <vt:lpstr>Tema de Office</vt: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Toshiba</cp:lastModifiedBy>
  <cp:revision>49</cp:revision>
  <dcterms:created xsi:type="dcterms:W3CDTF">2012-08-07T16:35:15Z</dcterms:created>
  <dcterms:modified xsi:type="dcterms:W3CDTF">2014-03-17T18:46:10Z</dcterms:modified>
</cp:coreProperties>
</file>